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enses" TargetMode="External"/><Relationship Id="rId3" Type="http://schemas.openxmlformats.org/officeDocument/2006/relationships/hyperlink" Target="https://en.wikipedia.org/wiki/Awareness" TargetMode="External"/><Relationship Id="rId4" Type="http://schemas.openxmlformats.org/officeDocument/2006/relationships/hyperlink" Target="https://en.wikipedia.org/wiki/Object_(philosophy)" TargetMode="External"/><Relationship Id="rId5" Type="http://schemas.openxmlformats.org/officeDocument/2006/relationships/hyperlink" Target="https://en.wikipedia.org/wiki/Matter" TargetMode="External"/><Relationship Id="rId6" Type="http://schemas.openxmlformats.org/officeDocument/2006/relationships/hyperlink" Target="https://en.wikipedia.org/wiki/Space" TargetMode="External"/><Relationship Id="rId7" Type="http://schemas.openxmlformats.org/officeDocument/2006/relationships/hyperlink" Target="https://en.wikipedia.org/wiki/Perception" TargetMode="External"/><Relationship Id="rId8" Type="http://schemas.openxmlformats.org/officeDocument/2006/relationships/hyperlink" Target="https://en.wikipedia.org/wiki/Physic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enses" TargetMode="External"/><Relationship Id="rId3" Type="http://schemas.openxmlformats.org/officeDocument/2006/relationships/hyperlink" Target="https://en.wikipedia.org/wiki/Awareness" TargetMode="External"/><Relationship Id="rId4" Type="http://schemas.openxmlformats.org/officeDocument/2006/relationships/hyperlink" Target="https://en.wikipedia.org/wiki/Object_(philosophy)" TargetMode="External"/><Relationship Id="rId5" Type="http://schemas.openxmlformats.org/officeDocument/2006/relationships/hyperlink" Target="https://en.wikipedia.org/wiki/Matter" TargetMode="External"/><Relationship Id="rId6" Type="http://schemas.openxmlformats.org/officeDocument/2006/relationships/hyperlink" Target="https://en.wikipedia.org/wiki/Space" TargetMode="External"/><Relationship Id="rId7" Type="http://schemas.openxmlformats.org/officeDocument/2006/relationships/hyperlink" Target="https://en.wikipedia.org/wiki/Perception" TargetMode="External"/><Relationship Id="rId8" Type="http://schemas.openxmlformats.org/officeDocument/2006/relationships/hyperlink" Target="https://en.wikipedia.org/wiki/Physic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Jarrah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 sz="1000">
                <a:solidFill>
                  <a:schemeClr val="dk1"/>
                </a:solidFill>
              </a:rPr>
              <a:t>Jarrah</a:t>
            </a:r>
          </a:p>
          <a:p>
            <a:pPr indent="-292100" lvl="1" marL="914400">
              <a:lnSpc>
                <a:spcPct val="115000"/>
              </a:lnSpc>
              <a:spcBef>
                <a:spcPts val="0"/>
              </a:spcBef>
              <a:spcAft>
                <a:spcPts val="1600"/>
              </a:spcAft>
              <a:buClr>
                <a:schemeClr val="dk1"/>
              </a:buClr>
              <a:buSzPct val="100000"/>
            </a:pPr>
            <a:r>
              <a:rPr lang="en" sz="1000">
                <a:solidFill>
                  <a:schemeClr val="dk1"/>
                </a:solidFill>
              </a:rPr>
              <a:t>Prime example of witnesses trying to recall a crime</a:t>
            </a:r>
          </a:p>
          <a:p>
            <a:pPr indent="-292100" lvl="1" marL="914400" rtl="0">
              <a:lnSpc>
                <a:spcPct val="115000"/>
              </a:lnSpc>
              <a:spcBef>
                <a:spcPts val="0"/>
              </a:spcBef>
              <a:spcAft>
                <a:spcPts val="1000"/>
              </a:spcAft>
              <a:buClr>
                <a:schemeClr val="dk1"/>
              </a:buClr>
              <a:buSzPct val="100000"/>
            </a:pPr>
            <a:r>
              <a:rPr lang="en" sz="1000">
                <a:solidFill>
                  <a:schemeClr val="dk1"/>
                </a:solidFill>
              </a:rPr>
              <a:t>Not questioning the reality of the crime being committed, just details being interpreted differently.</a:t>
            </a:r>
          </a:p>
          <a:p>
            <a:pPr indent="-292100" lvl="1" marL="914400" rtl="0">
              <a:lnSpc>
                <a:spcPct val="115000"/>
              </a:lnSpc>
              <a:spcBef>
                <a:spcPts val="0"/>
              </a:spcBef>
              <a:spcAft>
                <a:spcPts val="1000"/>
              </a:spcAft>
              <a:buClr>
                <a:schemeClr val="dk1"/>
              </a:buClr>
              <a:buSzPct val="100000"/>
            </a:pPr>
            <a:r>
              <a:rPr lang="en" sz="1000">
                <a:solidFill>
                  <a:schemeClr val="dk1"/>
                </a:solidFill>
              </a:rPr>
              <a:t>May have different perspective</a:t>
            </a:r>
          </a:p>
          <a:p>
            <a:pPr indent="-292100" lvl="1" marL="914400">
              <a:lnSpc>
                <a:spcPct val="115000"/>
              </a:lnSpc>
              <a:spcBef>
                <a:spcPts val="0"/>
              </a:spcBef>
              <a:spcAft>
                <a:spcPts val="1600"/>
              </a:spcAft>
              <a:buClr>
                <a:schemeClr val="dk1"/>
              </a:buClr>
              <a:buSzPct val="100000"/>
            </a:pPr>
            <a:r>
              <a:rPr lang="en" sz="1000">
                <a:solidFill>
                  <a:schemeClr val="dk1"/>
                </a:solidFill>
              </a:rPr>
              <a:t>Reality itself isn’t questioned, just the details of events that people may distort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Jarrah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Mitch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Jarrah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Jarrah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2100" lvl="0" marL="457200" rtl="0">
              <a:lnSpc>
                <a:spcPct val="115000"/>
              </a:lnSpc>
              <a:spcBef>
                <a:spcPts val="0"/>
              </a:spcBef>
              <a:spcAft>
                <a:spcPts val="1600"/>
              </a:spcAft>
              <a:buClr>
                <a:schemeClr val="dk1"/>
              </a:buClr>
              <a:buSzPct val="100000"/>
            </a:pPr>
            <a:r>
              <a:rPr lang="en" sz="1000">
                <a:solidFill>
                  <a:schemeClr val="dk1"/>
                </a:solidFill>
              </a:rPr>
              <a:t>Jarrah:</a:t>
            </a:r>
          </a:p>
          <a:p>
            <a:pPr indent="-292100" lvl="0" marL="457200">
              <a:lnSpc>
                <a:spcPct val="115000"/>
              </a:lnSpc>
              <a:spcBef>
                <a:spcPts val="0"/>
              </a:spcBef>
              <a:spcAft>
                <a:spcPts val="1600"/>
              </a:spcAft>
              <a:buClr>
                <a:schemeClr val="dk1"/>
              </a:buClr>
              <a:buSzPct val="100000"/>
            </a:pPr>
            <a:r>
              <a:rPr lang="en" sz="1000">
                <a:solidFill>
                  <a:schemeClr val="dk1"/>
                </a:solidFill>
              </a:rPr>
              <a:t>The </a:t>
            </a:r>
            <a:r>
              <a:rPr lang="en" sz="1000">
                <a:solidFill>
                  <a:schemeClr val="dk1"/>
                </a:solidFill>
                <a:hlinkClick r:id="rId2"/>
              </a:rPr>
              <a:t>senses</a:t>
            </a:r>
            <a:r>
              <a:rPr lang="en" sz="1000">
                <a:solidFill>
                  <a:schemeClr val="dk1"/>
                </a:solidFill>
              </a:rPr>
              <a:t> provide us with direct </a:t>
            </a:r>
            <a:r>
              <a:rPr lang="en" sz="1000">
                <a:solidFill>
                  <a:schemeClr val="dk1"/>
                </a:solidFill>
                <a:hlinkClick r:id="rId3"/>
              </a:rPr>
              <a:t>awareness</a:t>
            </a:r>
            <a:r>
              <a:rPr lang="en" sz="1000">
                <a:solidFill>
                  <a:schemeClr val="dk1"/>
                </a:solidFill>
              </a:rPr>
              <a:t> of the external world</a:t>
            </a:r>
          </a:p>
          <a:p>
            <a:pPr indent="-292100" lvl="0" marL="457200">
              <a:lnSpc>
                <a:spcPct val="115000"/>
              </a:lnSpc>
              <a:spcBef>
                <a:spcPts val="0"/>
              </a:spcBef>
              <a:spcAft>
                <a:spcPts val="1000"/>
              </a:spcAft>
              <a:buClr>
                <a:schemeClr val="dk1"/>
              </a:buClr>
              <a:buSzPct val="100000"/>
            </a:pPr>
            <a:r>
              <a:rPr lang="en" sz="1000">
                <a:solidFill>
                  <a:schemeClr val="dk1"/>
                </a:solidFill>
              </a:rPr>
              <a:t>We perceive </a:t>
            </a:r>
            <a:r>
              <a:rPr lang="en" sz="1000">
                <a:solidFill>
                  <a:schemeClr val="dk1"/>
                </a:solidFill>
                <a:hlinkClick r:id="rId4"/>
              </a:rPr>
              <a:t>objects</a:t>
            </a:r>
            <a:r>
              <a:rPr lang="en" sz="1000">
                <a:solidFill>
                  <a:schemeClr val="dk1"/>
                </a:solidFill>
              </a:rPr>
              <a:t> as they </a:t>
            </a:r>
            <a:r>
              <a:rPr i="1" lang="en" sz="1000">
                <a:solidFill>
                  <a:schemeClr val="dk1"/>
                </a:solidFill>
              </a:rPr>
              <a:t>really</a:t>
            </a:r>
            <a:r>
              <a:rPr lang="en" sz="1000">
                <a:solidFill>
                  <a:schemeClr val="dk1"/>
                </a:solidFill>
              </a:rPr>
              <a:t> are. </a:t>
            </a:r>
          </a:p>
          <a:p>
            <a:pPr indent="-292100" lvl="0" marL="457200">
              <a:lnSpc>
                <a:spcPct val="115000"/>
              </a:lnSpc>
              <a:spcBef>
                <a:spcPts val="0"/>
              </a:spcBef>
              <a:spcAft>
                <a:spcPts val="1000"/>
              </a:spcAft>
              <a:buClr>
                <a:schemeClr val="dk1"/>
              </a:buClr>
              <a:buSzPct val="100000"/>
            </a:pPr>
            <a:r>
              <a:rPr lang="en" sz="1000">
                <a:solidFill>
                  <a:schemeClr val="dk1"/>
                </a:solidFill>
              </a:rPr>
              <a:t>They are composed of </a:t>
            </a:r>
            <a:r>
              <a:rPr lang="en" sz="1000">
                <a:solidFill>
                  <a:schemeClr val="dk1"/>
                </a:solidFill>
                <a:hlinkClick r:id="rId5"/>
              </a:rPr>
              <a:t>matter</a:t>
            </a:r>
            <a:r>
              <a:rPr lang="en" sz="1000">
                <a:solidFill>
                  <a:schemeClr val="dk1"/>
                </a:solidFill>
              </a:rPr>
              <a:t>, occupy </a:t>
            </a:r>
            <a:r>
              <a:rPr lang="en" sz="1000">
                <a:solidFill>
                  <a:schemeClr val="dk1"/>
                </a:solidFill>
                <a:hlinkClick r:id="rId6"/>
              </a:rPr>
              <a:t>space</a:t>
            </a:r>
            <a:r>
              <a:rPr lang="en" sz="1000">
                <a:solidFill>
                  <a:schemeClr val="dk1"/>
                </a:solidFill>
              </a:rPr>
              <a:t> and have properties, such as size, shape, texture, smell, taste and colour, that are usually </a:t>
            </a:r>
            <a:r>
              <a:rPr lang="en" sz="1000">
                <a:solidFill>
                  <a:schemeClr val="dk1"/>
                </a:solidFill>
                <a:hlinkClick r:id="rId7"/>
              </a:rPr>
              <a:t>perceived</a:t>
            </a:r>
            <a:r>
              <a:rPr lang="en" sz="1000">
                <a:solidFill>
                  <a:schemeClr val="dk1"/>
                </a:solidFill>
              </a:rPr>
              <a:t> correctly. </a:t>
            </a:r>
          </a:p>
          <a:p>
            <a:pPr indent="-292100" lvl="0" marL="457200" rtl="0">
              <a:lnSpc>
                <a:spcPct val="115000"/>
              </a:lnSpc>
              <a:spcBef>
                <a:spcPts val="0"/>
              </a:spcBef>
              <a:spcAft>
                <a:spcPts val="1000"/>
              </a:spcAft>
              <a:buClr>
                <a:schemeClr val="dk1"/>
              </a:buClr>
              <a:buSzPct val="100000"/>
            </a:pPr>
            <a:r>
              <a:rPr lang="en" sz="1000">
                <a:solidFill>
                  <a:schemeClr val="dk1"/>
                </a:solidFill>
              </a:rPr>
              <a:t>Objects obey the laws of </a:t>
            </a:r>
            <a:r>
              <a:rPr lang="en" sz="1000">
                <a:solidFill>
                  <a:schemeClr val="dk1"/>
                </a:solidFill>
                <a:hlinkClick r:id="rId8"/>
              </a:rPr>
              <a:t>physics</a:t>
            </a:r>
            <a:r>
              <a:rPr lang="en" sz="1000">
                <a:solidFill>
                  <a:schemeClr val="dk1"/>
                </a:solidFill>
              </a:rPr>
              <a:t> and retain all their properties whether or not there is anyone to observe them</a:t>
            </a:r>
          </a:p>
          <a:p>
            <a:pPr indent="-292100" lvl="0" marL="457200">
              <a:lnSpc>
                <a:spcPct val="115000"/>
              </a:lnSpc>
              <a:spcBef>
                <a:spcPts val="0"/>
              </a:spcBef>
              <a:spcAft>
                <a:spcPts val="1000"/>
              </a:spcAft>
              <a:buClr>
                <a:schemeClr val="dk1"/>
              </a:buClr>
              <a:buSzPct val="100000"/>
            </a:pPr>
            <a:r>
              <a:rPr lang="en" sz="1000">
                <a:solidFill>
                  <a:schemeClr val="dk1"/>
                </a:solidFill>
              </a:rPr>
              <a:t>This doesn’t account for our change in experience. If I observe an apple tree in the day time, I see the apples as a reddish colour. However, if it is night, then the apples appear a darker colour. Naive realism, if taken seriously, would mean that the apple actually changes its colour depending on the light. It is not our experience of the object, but the object itself that is changing.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2100" lvl="0" marL="457200" rtl="0">
              <a:lnSpc>
                <a:spcPct val="115000"/>
              </a:lnSpc>
              <a:spcBef>
                <a:spcPts val="0"/>
              </a:spcBef>
              <a:spcAft>
                <a:spcPts val="1600"/>
              </a:spcAft>
              <a:buClr>
                <a:schemeClr val="dk1"/>
              </a:buClr>
              <a:buSzPct val="100000"/>
            </a:pPr>
            <a:r>
              <a:rPr lang="en" sz="1000">
                <a:solidFill>
                  <a:schemeClr val="dk1"/>
                </a:solidFill>
              </a:rPr>
              <a:t>Mitch</a:t>
            </a:r>
          </a:p>
          <a:p>
            <a:pPr indent="-292100" lvl="0" marL="457200">
              <a:lnSpc>
                <a:spcPct val="115000"/>
              </a:lnSpc>
              <a:spcBef>
                <a:spcPts val="0"/>
              </a:spcBef>
              <a:spcAft>
                <a:spcPts val="1600"/>
              </a:spcAft>
              <a:buClr>
                <a:schemeClr val="dk1"/>
              </a:buClr>
              <a:buSzPct val="100000"/>
            </a:pPr>
            <a:r>
              <a:rPr lang="en" sz="1000">
                <a:solidFill>
                  <a:schemeClr val="dk1"/>
                </a:solidFill>
              </a:rPr>
              <a:t>The </a:t>
            </a:r>
            <a:r>
              <a:rPr lang="en" sz="1000">
                <a:solidFill>
                  <a:schemeClr val="dk1"/>
                </a:solidFill>
                <a:hlinkClick r:id="rId2"/>
              </a:rPr>
              <a:t>senses</a:t>
            </a:r>
            <a:r>
              <a:rPr lang="en" sz="1000">
                <a:solidFill>
                  <a:schemeClr val="dk1"/>
                </a:solidFill>
              </a:rPr>
              <a:t> provide us with direct </a:t>
            </a:r>
            <a:r>
              <a:rPr lang="en" sz="1000">
                <a:solidFill>
                  <a:schemeClr val="dk1"/>
                </a:solidFill>
                <a:hlinkClick r:id="rId3"/>
              </a:rPr>
              <a:t>awareness</a:t>
            </a:r>
            <a:r>
              <a:rPr lang="en" sz="1000">
                <a:solidFill>
                  <a:schemeClr val="dk1"/>
                </a:solidFill>
              </a:rPr>
              <a:t> of the external world</a:t>
            </a:r>
          </a:p>
          <a:p>
            <a:pPr indent="-292100" lvl="0" marL="457200">
              <a:lnSpc>
                <a:spcPct val="115000"/>
              </a:lnSpc>
              <a:spcBef>
                <a:spcPts val="0"/>
              </a:spcBef>
              <a:spcAft>
                <a:spcPts val="1000"/>
              </a:spcAft>
              <a:buClr>
                <a:schemeClr val="dk1"/>
              </a:buClr>
              <a:buSzPct val="100000"/>
            </a:pPr>
            <a:r>
              <a:rPr lang="en" sz="1000">
                <a:solidFill>
                  <a:schemeClr val="dk1"/>
                </a:solidFill>
              </a:rPr>
              <a:t>We perceive </a:t>
            </a:r>
            <a:r>
              <a:rPr lang="en" sz="1000">
                <a:solidFill>
                  <a:schemeClr val="dk1"/>
                </a:solidFill>
                <a:hlinkClick r:id="rId4"/>
              </a:rPr>
              <a:t>objects</a:t>
            </a:r>
            <a:r>
              <a:rPr lang="en" sz="1000">
                <a:solidFill>
                  <a:schemeClr val="dk1"/>
                </a:solidFill>
              </a:rPr>
              <a:t> as they </a:t>
            </a:r>
            <a:r>
              <a:rPr i="1" lang="en" sz="1000">
                <a:solidFill>
                  <a:schemeClr val="dk1"/>
                </a:solidFill>
              </a:rPr>
              <a:t>really</a:t>
            </a:r>
            <a:r>
              <a:rPr lang="en" sz="1000">
                <a:solidFill>
                  <a:schemeClr val="dk1"/>
                </a:solidFill>
              </a:rPr>
              <a:t> are. </a:t>
            </a:r>
          </a:p>
          <a:p>
            <a:pPr indent="-292100" lvl="0" marL="457200">
              <a:lnSpc>
                <a:spcPct val="115000"/>
              </a:lnSpc>
              <a:spcBef>
                <a:spcPts val="0"/>
              </a:spcBef>
              <a:spcAft>
                <a:spcPts val="1000"/>
              </a:spcAft>
              <a:buClr>
                <a:schemeClr val="dk1"/>
              </a:buClr>
              <a:buSzPct val="100000"/>
            </a:pPr>
            <a:r>
              <a:rPr lang="en" sz="1000">
                <a:solidFill>
                  <a:schemeClr val="dk1"/>
                </a:solidFill>
              </a:rPr>
              <a:t>They are composed of </a:t>
            </a:r>
            <a:r>
              <a:rPr lang="en" sz="1000">
                <a:solidFill>
                  <a:schemeClr val="dk1"/>
                </a:solidFill>
                <a:hlinkClick r:id="rId5"/>
              </a:rPr>
              <a:t>matter</a:t>
            </a:r>
            <a:r>
              <a:rPr lang="en" sz="1000">
                <a:solidFill>
                  <a:schemeClr val="dk1"/>
                </a:solidFill>
              </a:rPr>
              <a:t>, occupy </a:t>
            </a:r>
            <a:r>
              <a:rPr lang="en" sz="1000">
                <a:solidFill>
                  <a:schemeClr val="dk1"/>
                </a:solidFill>
                <a:hlinkClick r:id="rId6"/>
              </a:rPr>
              <a:t>space</a:t>
            </a:r>
            <a:r>
              <a:rPr lang="en" sz="1000">
                <a:solidFill>
                  <a:schemeClr val="dk1"/>
                </a:solidFill>
              </a:rPr>
              <a:t> and have properties, such as size, shape, texture, smell, taste and colour, that are usually </a:t>
            </a:r>
            <a:r>
              <a:rPr lang="en" sz="1000">
                <a:solidFill>
                  <a:schemeClr val="dk1"/>
                </a:solidFill>
                <a:hlinkClick r:id="rId7"/>
              </a:rPr>
              <a:t>perceived</a:t>
            </a:r>
            <a:r>
              <a:rPr lang="en" sz="1000">
                <a:solidFill>
                  <a:schemeClr val="dk1"/>
                </a:solidFill>
              </a:rPr>
              <a:t> correctly. </a:t>
            </a:r>
          </a:p>
          <a:p>
            <a:pPr indent="-292100" lvl="0" marL="457200">
              <a:lnSpc>
                <a:spcPct val="115000"/>
              </a:lnSpc>
              <a:spcBef>
                <a:spcPts val="0"/>
              </a:spcBef>
              <a:spcAft>
                <a:spcPts val="1000"/>
              </a:spcAft>
              <a:buClr>
                <a:schemeClr val="dk1"/>
              </a:buClr>
              <a:buSzPct val="100000"/>
            </a:pPr>
            <a:r>
              <a:rPr lang="en" sz="1000">
                <a:solidFill>
                  <a:schemeClr val="dk1"/>
                </a:solidFill>
              </a:rPr>
              <a:t>Objects obey the laws of </a:t>
            </a:r>
            <a:r>
              <a:rPr lang="en" sz="1000">
                <a:solidFill>
                  <a:schemeClr val="dk1"/>
                </a:solidFill>
                <a:hlinkClick r:id="rId8"/>
              </a:rPr>
              <a:t>physics</a:t>
            </a:r>
            <a:r>
              <a:rPr lang="en" sz="1000">
                <a:solidFill>
                  <a:schemeClr val="dk1"/>
                </a:solidFill>
              </a:rPr>
              <a:t> and retain all their properties whether or not there is anyone to observe them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Mitch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Jarrah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2100" lvl="0" marL="457200" rtl="0">
              <a:lnSpc>
                <a:spcPct val="115000"/>
              </a:lnSpc>
              <a:spcBef>
                <a:spcPts val="0"/>
              </a:spcBef>
              <a:spcAft>
                <a:spcPts val="1600"/>
              </a:spcAft>
              <a:buClr>
                <a:schemeClr val="dk1"/>
              </a:buClr>
              <a:buSzPct val="100000"/>
            </a:pPr>
            <a:r>
              <a:rPr lang="en" sz="1000">
                <a:solidFill>
                  <a:schemeClr val="dk1"/>
                </a:solidFill>
              </a:rPr>
              <a:t>Mitch</a:t>
            </a:r>
          </a:p>
          <a:p>
            <a:pPr indent="-292100" lvl="0" marL="457200">
              <a:lnSpc>
                <a:spcPct val="115000"/>
              </a:lnSpc>
              <a:spcBef>
                <a:spcPts val="0"/>
              </a:spcBef>
              <a:spcAft>
                <a:spcPts val="1600"/>
              </a:spcAft>
              <a:buClr>
                <a:schemeClr val="dk1"/>
              </a:buClr>
              <a:buSzPct val="100000"/>
            </a:pPr>
            <a:r>
              <a:rPr lang="en" sz="1000">
                <a:solidFill>
                  <a:schemeClr val="dk1"/>
                </a:solidFill>
              </a:rPr>
              <a:t>Explored the relationship between the mind and the body.</a:t>
            </a:r>
          </a:p>
          <a:p>
            <a:pPr indent="-292100" lvl="1" marL="914400">
              <a:lnSpc>
                <a:spcPct val="200000"/>
              </a:lnSpc>
              <a:spcBef>
                <a:spcPts val="0"/>
              </a:spcBef>
              <a:spcAft>
                <a:spcPts val="1600"/>
              </a:spcAft>
              <a:buClr>
                <a:schemeClr val="dk1"/>
              </a:buClr>
              <a:buSzPct val="100000"/>
            </a:pPr>
            <a:r>
              <a:rPr lang="en" sz="1000">
                <a:solidFill>
                  <a:schemeClr val="dk1"/>
                </a:solidFill>
              </a:rPr>
              <a:t>Cartesian Dualism</a:t>
            </a:r>
          </a:p>
          <a:p>
            <a:pPr indent="-292100" lvl="0" marL="457200">
              <a:lnSpc>
                <a:spcPct val="115000"/>
              </a:lnSpc>
              <a:spcBef>
                <a:spcPts val="0"/>
              </a:spcBef>
              <a:spcAft>
                <a:spcPts val="1600"/>
              </a:spcAft>
              <a:buClr>
                <a:schemeClr val="dk1"/>
              </a:buClr>
              <a:buSzPct val="100000"/>
            </a:pPr>
            <a:r>
              <a:rPr lang="en" sz="1000">
                <a:solidFill>
                  <a:schemeClr val="dk1"/>
                </a:solidFill>
              </a:rPr>
              <a:t>Cogito Ergo Sum</a:t>
            </a:r>
          </a:p>
          <a:p>
            <a:pPr indent="-292100" lvl="1" marL="914400">
              <a:lnSpc>
                <a:spcPct val="115000"/>
              </a:lnSpc>
              <a:spcBef>
                <a:spcPts val="0"/>
              </a:spcBef>
              <a:spcAft>
                <a:spcPts val="1600"/>
              </a:spcAft>
              <a:buClr>
                <a:schemeClr val="dk1"/>
              </a:buClr>
              <a:buSzPct val="100000"/>
            </a:pPr>
            <a:r>
              <a:rPr lang="en" sz="1000">
                <a:solidFill>
                  <a:schemeClr val="dk1"/>
                </a:solidFill>
              </a:rPr>
              <a:t>The fact that you may be skeptical about our existence proves that you exist</a:t>
            </a:r>
          </a:p>
          <a:p>
            <a:pPr indent="-292100" lvl="1" marL="914400">
              <a:lnSpc>
                <a:spcPct val="115000"/>
              </a:lnSpc>
              <a:spcBef>
                <a:spcPts val="0"/>
              </a:spcBef>
              <a:spcAft>
                <a:spcPts val="1600"/>
              </a:spcAft>
              <a:buClr>
                <a:schemeClr val="dk1"/>
              </a:buClr>
              <a:buSzPct val="100000"/>
            </a:pPr>
            <a:r>
              <a:rPr lang="en" sz="1000">
                <a:solidFill>
                  <a:schemeClr val="dk1"/>
                </a:solidFill>
              </a:rPr>
              <a:t>But in what form?</a:t>
            </a:r>
          </a:p>
          <a:p>
            <a:pPr indent="-292100" lvl="1" marL="914400">
              <a:lnSpc>
                <a:spcPct val="115000"/>
              </a:lnSpc>
              <a:spcBef>
                <a:spcPts val="0"/>
              </a:spcBef>
              <a:spcAft>
                <a:spcPts val="1000"/>
              </a:spcAft>
              <a:buClr>
                <a:schemeClr val="dk1"/>
              </a:buClr>
              <a:buSzPct val="100000"/>
            </a:pPr>
            <a:r>
              <a:rPr lang="en" sz="1000">
                <a:solidFill>
                  <a:schemeClr val="dk1"/>
                </a:solidFill>
              </a:rPr>
              <a:t>Existence is independent of our body</a:t>
            </a:r>
          </a:p>
          <a:p>
            <a:pPr indent="-292100" lvl="0" marL="457200">
              <a:lnSpc>
                <a:spcPct val="115000"/>
              </a:lnSpc>
              <a:spcBef>
                <a:spcPts val="0"/>
              </a:spcBef>
              <a:spcAft>
                <a:spcPts val="1600"/>
              </a:spcAft>
              <a:buClr>
                <a:schemeClr val="dk1"/>
              </a:buClr>
              <a:buSzPct val="100000"/>
            </a:pPr>
            <a:r>
              <a:rPr lang="en" sz="1000">
                <a:solidFill>
                  <a:schemeClr val="dk1"/>
                </a:solidFill>
              </a:rPr>
              <a:t>We perceive our body through our senses, but they have been deceived before.</a:t>
            </a:r>
          </a:p>
          <a:p>
            <a:pPr indent="-292100" lvl="1" marL="914400">
              <a:lnSpc>
                <a:spcPct val="115000"/>
              </a:lnSpc>
              <a:spcBef>
                <a:spcPts val="0"/>
              </a:spcBef>
              <a:spcAft>
                <a:spcPts val="1600"/>
              </a:spcAft>
              <a:buClr>
                <a:schemeClr val="dk1"/>
              </a:buClr>
              <a:buSzPct val="100000"/>
            </a:pPr>
            <a:r>
              <a:rPr lang="en" sz="1000">
                <a:solidFill>
                  <a:schemeClr val="dk1"/>
                </a:solidFill>
              </a:rPr>
              <a:t>Only indubitable knowledge is that we are ‘thinking beings’.</a:t>
            </a:r>
          </a:p>
          <a:p>
            <a:pPr lvl="0">
              <a:spcBef>
                <a:spcPts val="0"/>
              </a:spcBef>
              <a:buNone/>
            </a:pPr>
            <a:r>
              <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Jarrah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2100" lvl="0" marL="457200" rtl="0">
              <a:lnSpc>
                <a:spcPct val="115000"/>
              </a:lnSpc>
              <a:spcBef>
                <a:spcPts val="0"/>
              </a:spcBef>
              <a:spcAft>
                <a:spcPts val="1600"/>
              </a:spcAft>
              <a:buClr>
                <a:schemeClr val="dk1"/>
              </a:buClr>
              <a:buSzPct val="100000"/>
            </a:pPr>
            <a:r>
              <a:rPr lang="en" sz="1000">
                <a:solidFill>
                  <a:schemeClr val="dk1"/>
                </a:solidFill>
              </a:rPr>
              <a:t>Mitch</a:t>
            </a:r>
          </a:p>
          <a:p>
            <a:pPr indent="-292100" lvl="0" marL="457200">
              <a:lnSpc>
                <a:spcPct val="115000"/>
              </a:lnSpc>
              <a:spcBef>
                <a:spcPts val="0"/>
              </a:spcBef>
              <a:spcAft>
                <a:spcPts val="1600"/>
              </a:spcAft>
              <a:buClr>
                <a:schemeClr val="dk1"/>
              </a:buClr>
              <a:buSzPct val="100000"/>
            </a:pPr>
            <a:r>
              <a:rPr lang="en" sz="1000">
                <a:solidFill>
                  <a:schemeClr val="dk1"/>
                </a:solidFill>
              </a:rPr>
              <a:t>Descartes defines "thought" (</a:t>
            </a:r>
            <a:r>
              <a:rPr i="1" lang="en" sz="1000">
                <a:solidFill>
                  <a:schemeClr val="dk1"/>
                </a:solidFill>
              </a:rPr>
              <a:t>cogitatio</a:t>
            </a:r>
            <a:r>
              <a:rPr lang="en" sz="1000">
                <a:solidFill>
                  <a:schemeClr val="dk1"/>
                </a:solidFill>
              </a:rPr>
              <a:t>) as "what happens in me such that I am immediately conscious of it, insofar as I am conscious of it".</a:t>
            </a:r>
          </a:p>
          <a:p>
            <a:pPr indent="-292100" lvl="1" marL="914400">
              <a:lnSpc>
                <a:spcPct val="200000"/>
              </a:lnSpc>
              <a:spcBef>
                <a:spcPts val="0"/>
              </a:spcBef>
              <a:spcAft>
                <a:spcPts val="1600"/>
              </a:spcAft>
              <a:buClr>
                <a:schemeClr val="dk1"/>
              </a:buClr>
              <a:buSzPct val="100000"/>
            </a:pPr>
            <a:r>
              <a:rPr lang="en" sz="1000">
                <a:solidFill>
                  <a:schemeClr val="dk1"/>
                </a:solidFill>
              </a:rPr>
              <a:t>Thinking is thus every activity of a person of which the person is immediately conscious.</a:t>
            </a:r>
          </a:p>
          <a:p>
            <a:pPr indent="-292100" lvl="0" marL="457200">
              <a:lnSpc>
                <a:spcPct val="115000"/>
              </a:lnSpc>
              <a:spcBef>
                <a:spcPts val="600"/>
              </a:spcBef>
              <a:spcAft>
                <a:spcPts val="600"/>
              </a:spcAft>
              <a:buClr>
                <a:schemeClr val="dk1"/>
              </a:buClr>
              <a:buSzPct val="100000"/>
            </a:pPr>
            <a:r>
              <a:rPr lang="en" sz="1000">
                <a:solidFill>
                  <a:srgbClr val="252525"/>
                </a:solidFill>
              </a:rPr>
              <a:t>To further demonstrate the limitations of our senses, Descartes proceeds with what is known as the Wax Argument</a:t>
            </a:r>
          </a:p>
          <a:p>
            <a:pPr indent="-292100" lvl="1" marL="914400">
              <a:lnSpc>
                <a:spcPct val="115000"/>
              </a:lnSpc>
              <a:spcBef>
                <a:spcPts val="600"/>
              </a:spcBef>
              <a:spcAft>
                <a:spcPts val="600"/>
              </a:spcAft>
              <a:buClr>
                <a:schemeClr val="dk1"/>
              </a:buClr>
              <a:buSzPct val="100000"/>
            </a:pPr>
            <a:r>
              <a:rPr i="1" lang="en" sz="1000">
                <a:solidFill>
                  <a:srgbClr val="252525"/>
                </a:solidFill>
              </a:rPr>
              <a:t>“And so something that I thought I was seeing with my eyes is in fact grasped solely by the faculty of judgment which is in my mind.”</a:t>
            </a:r>
          </a:p>
          <a:p>
            <a:pPr indent="-292100" lvl="0" marL="457200">
              <a:lnSpc>
                <a:spcPct val="115000"/>
              </a:lnSpc>
              <a:spcBef>
                <a:spcPts val="600"/>
              </a:spcBef>
              <a:spcAft>
                <a:spcPts val="600"/>
              </a:spcAft>
              <a:buClr>
                <a:srgbClr val="252525"/>
              </a:buClr>
              <a:buSzPct val="100000"/>
            </a:pPr>
            <a:r>
              <a:rPr lang="en" sz="1000">
                <a:solidFill>
                  <a:srgbClr val="252525"/>
                </a:solidFill>
              </a:rPr>
              <a:t>The Evil Demon</a:t>
            </a:r>
          </a:p>
          <a:p>
            <a:pPr indent="-292100" lvl="1" marL="914400">
              <a:lnSpc>
                <a:spcPct val="115000"/>
              </a:lnSpc>
              <a:spcBef>
                <a:spcPts val="600"/>
              </a:spcBef>
              <a:spcAft>
                <a:spcPts val="600"/>
              </a:spcAft>
              <a:buClr>
                <a:srgbClr val="252525"/>
              </a:buClr>
              <a:buSzPct val="100000"/>
            </a:pPr>
            <a:r>
              <a:rPr lang="en" sz="1000">
                <a:solidFill>
                  <a:srgbClr val="252525"/>
                </a:solidFill>
              </a:rPr>
              <a:t>Presents a complete illusion of an external world</a:t>
            </a:r>
          </a:p>
          <a:p>
            <a:pPr indent="-69850" lvl="0" marL="457200">
              <a:lnSpc>
                <a:spcPct val="115000"/>
              </a:lnSpc>
              <a:spcBef>
                <a:spcPts val="0"/>
              </a:spcBef>
              <a:spcAft>
                <a:spcPts val="1600"/>
              </a:spcAft>
              <a:buClr>
                <a:schemeClr val="dk1"/>
              </a:buClr>
              <a:buSzPct val="110000"/>
              <a:buFont typeface="Arial"/>
              <a:buNone/>
            </a:pPr>
            <a:r>
              <a:t/>
            </a:r>
            <a:endParaRPr sz="1000">
              <a:solidFill>
                <a:schemeClr val="dk1"/>
              </a:solidFill>
            </a:endParaRPr>
          </a:p>
          <a:p>
            <a:pPr lvl="0">
              <a:spcBef>
                <a:spcPts val="0"/>
              </a:spcBef>
              <a:buNone/>
            </a:pPr>
            <a:r>
              <a:t/>
            </a:r>
            <a:endParaRPr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2100" lvl="0" marL="457200" rtl="0">
              <a:lnSpc>
                <a:spcPct val="115000"/>
              </a:lnSpc>
              <a:spcBef>
                <a:spcPts val="0"/>
              </a:spcBef>
              <a:spcAft>
                <a:spcPts val="1000"/>
              </a:spcAft>
              <a:buClr>
                <a:schemeClr val="dk1"/>
              </a:buClr>
              <a:buSzPct val="100000"/>
            </a:pPr>
            <a:r>
              <a:rPr lang="en" sz="1000">
                <a:solidFill>
                  <a:schemeClr val="dk1"/>
                </a:solidFill>
              </a:rPr>
              <a:t>Jarrah</a:t>
            </a:r>
          </a:p>
          <a:p>
            <a:pPr indent="-292100" lvl="0" marL="457200">
              <a:lnSpc>
                <a:spcPct val="115000"/>
              </a:lnSpc>
              <a:spcBef>
                <a:spcPts val="0"/>
              </a:spcBef>
              <a:spcAft>
                <a:spcPts val="1000"/>
              </a:spcAft>
              <a:buClr>
                <a:schemeClr val="dk1"/>
              </a:buClr>
              <a:buSzPct val="100000"/>
            </a:pPr>
            <a:r>
              <a:rPr lang="en" sz="1000">
                <a:solidFill>
                  <a:schemeClr val="dk1"/>
                </a:solidFill>
              </a:rPr>
              <a:t>Two views that opposed Descartes' dualism.</a:t>
            </a:r>
          </a:p>
          <a:p>
            <a:pPr indent="-292100" lvl="0" marL="457200">
              <a:lnSpc>
                <a:spcPct val="115000"/>
              </a:lnSpc>
              <a:spcBef>
                <a:spcPts val="0"/>
              </a:spcBef>
              <a:spcAft>
                <a:spcPts val="1000"/>
              </a:spcAft>
              <a:buClr>
                <a:schemeClr val="dk1"/>
              </a:buClr>
              <a:buSzPct val="100000"/>
            </a:pPr>
            <a:r>
              <a:rPr lang="en" sz="1000">
                <a:solidFill>
                  <a:schemeClr val="dk1"/>
                </a:solidFill>
              </a:rPr>
              <a:t>Locke was an empiricist, so believed knowledge came from our senses.</a:t>
            </a:r>
          </a:p>
          <a:p>
            <a:pPr indent="-292100" lvl="0" marL="457200">
              <a:lnSpc>
                <a:spcPct val="115000"/>
              </a:lnSpc>
              <a:spcBef>
                <a:spcPts val="0"/>
              </a:spcBef>
              <a:buClr>
                <a:schemeClr val="dk1"/>
              </a:buClr>
              <a:buSzPct val="100000"/>
            </a:pPr>
            <a:r>
              <a:rPr i="1" lang="en" sz="1000">
                <a:solidFill>
                  <a:schemeClr val="dk1"/>
                </a:solidFill>
              </a:rPr>
              <a:t>“There are no ideas without impressions.” - Hume</a:t>
            </a:r>
          </a:p>
          <a:p>
            <a:pPr indent="-292100" lvl="1" marL="914400">
              <a:lnSpc>
                <a:spcPct val="115000"/>
              </a:lnSpc>
              <a:spcBef>
                <a:spcPts val="0"/>
              </a:spcBef>
              <a:buClr>
                <a:schemeClr val="dk1"/>
              </a:buClr>
              <a:buSzPct val="100000"/>
            </a:pPr>
            <a:r>
              <a:rPr lang="en" sz="1000">
                <a:solidFill>
                  <a:schemeClr val="dk1"/>
                </a:solidFill>
              </a:rPr>
              <a:t>We cannot possess a concept without first having an experience (impression) of it</a:t>
            </a:r>
          </a:p>
          <a:p>
            <a:pPr indent="-292100" lvl="1" marL="914400">
              <a:lnSpc>
                <a:spcPct val="115000"/>
              </a:lnSpc>
              <a:spcBef>
                <a:spcPts val="0"/>
              </a:spcBef>
              <a:spcAft>
                <a:spcPts val="1000"/>
              </a:spcAft>
              <a:buClr>
                <a:schemeClr val="dk1"/>
              </a:buClr>
              <a:buSzPct val="100000"/>
            </a:pPr>
            <a:r>
              <a:rPr lang="en" sz="1000">
                <a:solidFill>
                  <a:schemeClr val="dk1"/>
                </a:solidFill>
              </a:rPr>
              <a:t>Eg. a blind person cannot possess the concept of colour</a:t>
            </a:r>
          </a:p>
          <a:p>
            <a:pPr indent="-292100" lvl="0" marL="457200">
              <a:lnSpc>
                <a:spcPct val="115000"/>
              </a:lnSpc>
              <a:spcBef>
                <a:spcPts val="0"/>
              </a:spcBef>
              <a:spcAft>
                <a:spcPts val="1000"/>
              </a:spcAft>
              <a:buClr>
                <a:schemeClr val="dk1"/>
              </a:buClr>
              <a:buSzPct val="100000"/>
            </a:pPr>
            <a:r>
              <a:rPr lang="en" sz="1000">
                <a:solidFill>
                  <a:schemeClr val="dk1"/>
                </a:solidFill>
              </a:rPr>
              <a:t>So both Locke and Hume claim that any concept we possess must be traceable to a sensory experience.</a:t>
            </a:r>
          </a:p>
          <a:p>
            <a:pPr indent="-292100" lvl="0" marL="457200">
              <a:lnSpc>
                <a:spcPct val="115000"/>
              </a:lnSpc>
              <a:spcBef>
                <a:spcPts val="0"/>
              </a:spcBef>
              <a:spcAft>
                <a:spcPts val="1000"/>
              </a:spcAft>
              <a:buClr>
                <a:schemeClr val="dk1"/>
              </a:buClr>
              <a:buSzPct val="100000"/>
            </a:pPr>
            <a:r>
              <a:rPr lang="en" sz="1000">
                <a:solidFill>
                  <a:schemeClr val="dk1"/>
                </a:solidFill>
              </a:rPr>
              <a:t>Whereas Descartes was a rationalist, believing reality could be discovered through thought alone, without having to examine the world.</a:t>
            </a:r>
          </a:p>
          <a:p>
            <a:pPr lvl="0">
              <a:spcBef>
                <a:spcPts val="0"/>
              </a:spcBef>
              <a:buNone/>
            </a:pPr>
            <a:r>
              <a:t/>
            </a:r>
            <a:endParaRPr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2100" lvl="0" marL="457200" rtl="0">
              <a:lnSpc>
                <a:spcPct val="115000"/>
              </a:lnSpc>
              <a:spcBef>
                <a:spcPts val="0"/>
              </a:spcBef>
              <a:spcAft>
                <a:spcPts val="1600"/>
              </a:spcAft>
              <a:buClr>
                <a:schemeClr val="dk1"/>
              </a:buClr>
              <a:buSzPct val="100000"/>
            </a:pPr>
            <a:r>
              <a:rPr lang="en" sz="1000">
                <a:solidFill>
                  <a:schemeClr val="dk1"/>
                </a:solidFill>
              </a:rPr>
              <a:t>Jarrah</a:t>
            </a:r>
          </a:p>
          <a:p>
            <a:pPr indent="-292100" lvl="0" marL="457200">
              <a:lnSpc>
                <a:spcPct val="115000"/>
              </a:lnSpc>
              <a:spcBef>
                <a:spcPts val="0"/>
              </a:spcBef>
              <a:spcAft>
                <a:spcPts val="1600"/>
              </a:spcAft>
              <a:buClr>
                <a:schemeClr val="dk1"/>
              </a:buClr>
              <a:buSzPct val="100000"/>
            </a:pPr>
            <a:r>
              <a:rPr lang="en" sz="1000">
                <a:solidFill>
                  <a:schemeClr val="dk1"/>
                </a:solidFill>
              </a:rPr>
              <a:t>Zhuangzi once dreamed that he was a butterfly, and then ‘woke up’, and was a human again, but was he a butterfly dreaming that he was a human or a human dreaming we was a butterfly.</a:t>
            </a:r>
          </a:p>
          <a:p>
            <a:pPr indent="-292100" lvl="0" marL="457200">
              <a:lnSpc>
                <a:spcPct val="115000"/>
              </a:lnSpc>
              <a:spcBef>
                <a:spcPts val="0"/>
              </a:spcBef>
              <a:spcAft>
                <a:spcPts val="1600"/>
              </a:spcAft>
              <a:buClr>
                <a:schemeClr val="dk1"/>
              </a:buClr>
              <a:buSzPct val="100000"/>
            </a:pPr>
            <a:r>
              <a:rPr lang="en" sz="1000">
                <a:solidFill>
                  <a:schemeClr val="dk1"/>
                </a:solidFill>
              </a:rPr>
              <a:t>The relationship between the ‘waking state’ and ‘dream state’.</a:t>
            </a:r>
          </a:p>
          <a:p>
            <a:pPr indent="-292100" lvl="0" marL="457200">
              <a:lnSpc>
                <a:spcPct val="115000"/>
              </a:lnSpc>
              <a:spcBef>
                <a:spcPts val="0"/>
              </a:spcBef>
              <a:spcAft>
                <a:spcPts val="1600"/>
              </a:spcAft>
              <a:buClr>
                <a:schemeClr val="dk1"/>
              </a:buClr>
              <a:buSzPct val="100000"/>
            </a:pPr>
            <a:r>
              <a:rPr lang="en" sz="1000">
                <a:solidFill>
                  <a:schemeClr val="dk1"/>
                </a:solidFill>
              </a:rPr>
              <a:t>How do we know that we’re awake. </a:t>
            </a:r>
          </a:p>
          <a:p>
            <a:pPr lvl="0">
              <a:spcBef>
                <a:spcPts val="0"/>
              </a:spcBef>
              <a:buNone/>
            </a:pPr>
            <a:r>
              <a:t/>
            </a:r>
            <a:endParaRPr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Mitch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2100" lvl="0" marL="457200" rtl="0">
              <a:lnSpc>
                <a:spcPct val="115000"/>
              </a:lnSpc>
              <a:spcBef>
                <a:spcPts val="0"/>
              </a:spcBef>
              <a:spcAft>
                <a:spcPts val="1000"/>
              </a:spcAft>
              <a:buClr>
                <a:schemeClr val="dk1"/>
              </a:buClr>
              <a:buSzPct val="100000"/>
            </a:pPr>
            <a:r>
              <a:rPr lang="en" sz="1000">
                <a:solidFill>
                  <a:schemeClr val="dk1"/>
                </a:solidFill>
              </a:rPr>
              <a:t>Jarrah</a:t>
            </a:r>
          </a:p>
          <a:p>
            <a:pPr indent="-292100" lvl="0" marL="457200">
              <a:lnSpc>
                <a:spcPct val="115000"/>
              </a:lnSpc>
              <a:spcBef>
                <a:spcPts val="0"/>
              </a:spcBef>
              <a:spcAft>
                <a:spcPts val="1000"/>
              </a:spcAft>
              <a:buClr>
                <a:schemeClr val="dk1"/>
              </a:buClr>
              <a:buSzPct val="100000"/>
            </a:pPr>
            <a:r>
              <a:rPr lang="en" sz="1000">
                <a:solidFill>
                  <a:schemeClr val="dk1"/>
                </a:solidFill>
              </a:rPr>
              <a:t>Study of the nature of reality, what exists, as well as the categories the beings and entities exist in.</a:t>
            </a:r>
          </a:p>
          <a:p>
            <a:pPr indent="-292100" lvl="0" marL="457200">
              <a:lnSpc>
                <a:spcPct val="115000"/>
              </a:lnSpc>
              <a:spcBef>
                <a:spcPts val="0"/>
              </a:spcBef>
              <a:spcAft>
                <a:spcPts val="1000"/>
              </a:spcAft>
              <a:buClr>
                <a:schemeClr val="dk1"/>
              </a:buClr>
              <a:buSzPct val="100000"/>
            </a:pPr>
            <a:r>
              <a:rPr lang="en" sz="1000">
                <a:solidFill>
                  <a:schemeClr val="dk1"/>
                </a:solidFill>
              </a:rPr>
              <a:t>Parmenides among the first to propose an ontological characterisation of the nature of reality.</a:t>
            </a:r>
          </a:p>
          <a:p>
            <a:pPr indent="-292100" lvl="0" marL="457200">
              <a:lnSpc>
                <a:spcPct val="115000"/>
              </a:lnSpc>
              <a:spcBef>
                <a:spcPts val="0"/>
              </a:spcBef>
              <a:buClr>
                <a:schemeClr val="dk1"/>
              </a:buClr>
              <a:buSzPct val="100000"/>
            </a:pPr>
            <a:r>
              <a:rPr lang="en" sz="1000">
                <a:solidFill>
                  <a:schemeClr val="dk1"/>
                </a:solidFill>
              </a:rPr>
              <a:t>Raises many questions, such as:</a:t>
            </a:r>
          </a:p>
          <a:p>
            <a:pPr indent="-292100" lvl="1" marL="914400">
              <a:lnSpc>
                <a:spcPct val="115000"/>
              </a:lnSpc>
              <a:spcBef>
                <a:spcPts val="0"/>
              </a:spcBef>
              <a:spcAft>
                <a:spcPts val="1600"/>
              </a:spcAft>
              <a:buClr>
                <a:schemeClr val="dk1"/>
              </a:buClr>
              <a:buSzPct val="100000"/>
            </a:pPr>
            <a:r>
              <a:rPr lang="en" sz="1000">
                <a:solidFill>
                  <a:schemeClr val="dk1"/>
                </a:solidFill>
              </a:rPr>
              <a:t>What can be said to exist?</a:t>
            </a:r>
          </a:p>
          <a:p>
            <a:pPr indent="-292100" lvl="1" marL="914400">
              <a:lnSpc>
                <a:spcPct val="115000"/>
              </a:lnSpc>
              <a:spcBef>
                <a:spcPts val="0"/>
              </a:spcBef>
              <a:spcAft>
                <a:spcPts val="1600"/>
              </a:spcAft>
              <a:buClr>
                <a:schemeClr val="dk1"/>
              </a:buClr>
              <a:buSzPct val="100000"/>
            </a:pPr>
            <a:r>
              <a:rPr lang="en" sz="1000">
                <a:solidFill>
                  <a:schemeClr val="dk1"/>
                </a:solidFill>
              </a:rPr>
              <a:t>What are the meanings of beings?</a:t>
            </a:r>
          </a:p>
          <a:p>
            <a:pPr indent="-292100" lvl="1" marL="914400">
              <a:lnSpc>
                <a:spcPct val="115000"/>
              </a:lnSpc>
              <a:spcBef>
                <a:spcPts val="0"/>
              </a:spcBef>
              <a:spcAft>
                <a:spcPts val="1000"/>
              </a:spcAft>
              <a:buClr>
                <a:schemeClr val="dk1"/>
              </a:buClr>
              <a:buSzPct val="100000"/>
            </a:pPr>
            <a:r>
              <a:rPr lang="en" sz="1000">
                <a:solidFill>
                  <a:schemeClr val="dk1"/>
                </a:solidFill>
              </a:rPr>
              <a:t>What is a thing.</a:t>
            </a:r>
          </a:p>
          <a:p>
            <a:pPr indent="-292100" lvl="0" marL="457200">
              <a:lnSpc>
                <a:spcPct val="115000"/>
              </a:lnSpc>
              <a:spcBef>
                <a:spcPts val="0"/>
              </a:spcBef>
              <a:spcAft>
                <a:spcPts val="1600"/>
              </a:spcAft>
              <a:buClr>
                <a:schemeClr val="dk1"/>
              </a:buClr>
              <a:buSzPct val="100000"/>
            </a:pPr>
            <a:r>
              <a:rPr lang="en" sz="1000">
                <a:solidFill>
                  <a:schemeClr val="dk1"/>
                </a:solidFill>
              </a:rPr>
              <a:t>Can we ever answer the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2100" lvl="0" marL="457200" rtl="0">
              <a:lnSpc>
                <a:spcPct val="115000"/>
              </a:lnSpc>
              <a:spcBef>
                <a:spcPts val="0"/>
              </a:spcBef>
              <a:spcAft>
                <a:spcPts val="1600"/>
              </a:spcAft>
              <a:buClr>
                <a:schemeClr val="dk1"/>
              </a:buClr>
              <a:buSzPct val="100000"/>
            </a:pPr>
            <a:r>
              <a:rPr lang="en" sz="1000">
                <a:solidFill>
                  <a:schemeClr val="dk1"/>
                </a:solidFill>
              </a:rPr>
              <a:t>Mitch</a:t>
            </a:r>
          </a:p>
          <a:p>
            <a:pPr indent="-292100" lvl="0" marL="457200">
              <a:lnSpc>
                <a:spcPct val="115000"/>
              </a:lnSpc>
              <a:spcBef>
                <a:spcPts val="0"/>
              </a:spcBef>
              <a:spcAft>
                <a:spcPts val="1600"/>
              </a:spcAft>
              <a:buClr>
                <a:schemeClr val="dk1"/>
              </a:buClr>
              <a:buSzPct val="100000"/>
            </a:pPr>
            <a:r>
              <a:rPr lang="en" sz="1000">
                <a:solidFill>
                  <a:schemeClr val="dk1"/>
                </a:solidFill>
              </a:rPr>
              <a:t>Sight</a:t>
            </a:r>
          </a:p>
          <a:p>
            <a:pPr indent="-292100" lvl="1" marL="914400">
              <a:lnSpc>
                <a:spcPct val="115000"/>
              </a:lnSpc>
              <a:spcBef>
                <a:spcPts val="0"/>
              </a:spcBef>
              <a:spcAft>
                <a:spcPts val="1600"/>
              </a:spcAft>
              <a:buClr>
                <a:schemeClr val="dk1"/>
              </a:buClr>
              <a:buSzPct val="100000"/>
            </a:pPr>
            <a:r>
              <a:rPr lang="en" sz="1000">
                <a:solidFill>
                  <a:schemeClr val="dk1"/>
                </a:solidFill>
              </a:rPr>
              <a:t>Eyes take in light</a:t>
            </a:r>
          </a:p>
          <a:p>
            <a:pPr indent="-292100" lvl="1" marL="914400">
              <a:lnSpc>
                <a:spcPct val="115000"/>
              </a:lnSpc>
              <a:spcBef>
                <a:spcPts val="0"/>
              </a:spcBef>
              <a:spcAft>
                <a:spcPts val="1600"/>
              </a:spcAft>
              <a:buClr>
                <a:schemeClr val="dk1"/>
              </a:buClr>
              <a:buSzPct val="100000"/>
            </a:pPr>
            <a:r>
              <a:rPr lang="en" sz="1000">
                <a:solidFill>
                  <a:schemeClr val="dk1"/>
                </a:solidFill>
              </a:rPr>
              <a:t>Brain forms an image that we can understand</a:t>
            </a:r>
          </a:p>
          <a:p>
            <a:pPr indent="-292100" lvl="0" marL="457200">
              <a:lnSpc>
                <a:spcPct val="115000"/>
              </a:lnSpc>
              <a:spcBef>
                <a:spcPts val="0"/>
              </a:spcBef>
              <a:spcAft>
                <a:spcPts val="1600"/>
              </a:spcAft>
              <a:buClr>
                <a:schemeClr val="dk1"/>
              </a:buClr>
              <a:buSzPct val="100000"/>
            </a:pPr>
            <a:r>
              <a:rPr lang="en" sz="1000">
                <a:solidFill>
                  <a:schemeClr val="dk1"/>
                </a:solidFill>
              </a:rPr>
              <a:t>Touch</a:t>
            </a:r>
          </a:p>
          <a:p>
            <a:pPr indent="-292100" lvl="1" marL="914400">
              <a:lnSpc>
                <a:spcPct val="115000"/>
              </a:lnSpc>
              <a:spcBef>
                <a:spcPts val="0"/>
              </a:spcBef>
              <a:spcAft>
                <a:spcPts val="1600"/>
              </a:spcAft>
              <a:buClr>
                <a:schemeClr val="dk1"/>
              </a:buClr>
              <a:buSzPct val="100000"/>
            </a:pPr>
            <a:r>
              <a:rPr lang="en" sz="1000">
                <a:solidFill>
                  <a:schemeClr val="dk1"/>
                </a:solidFill>
              </a:rPr>
              <a:t>Nerve endings send information to the brain about the sensation it has encountered</a:t>
            </a:r>
          </a:p>
          <a:p>
            <a:pPr indent="-292100" lvl="0" marL="457200">
              <a:lnSpc>
                <a:spcPct val="115000"/>
              </a:lnSpc>
              <a:spcBef>
                <a:spcPts val="0"/>
              </a:spcBef>
              <a:spcAft>
                <a:spcPts val="1600"/>
              </a:spcAft>
              <a:buClr>
                <a:schemeClr val="dk1"/>
              </a:buClr>
              <a:buSzPct val="100000"/>
            </a:pPr>
            <a:r>
              <a:rPr lang="en" sz="1000">
                <a:solidFill>
                  <a:schemeClr val="dk1"/>
                </a:solidFill>
              </a:rPr>
              <a:t>Smell</a:t>
            </a:r>
          </a:p>
          <a:p>
            <a:pPr indent="-292100" lvl="1" marL="914400">
              <a:lnSpc>
                <a:spcPct val="115000"/>
              </a:lnSpc>
              <a:spcBef>
                <a:spcPts val="0"/>
              </a:spcBef>
              <a:spcAft>
                <a:spcPts val="1600"/>
              </a:spcAft>
              <a:buClr>
                <a:schemeClr val="dk1"/>
              </a:buClr>
              <a:buSzPct val="100000"/>
            </a:pPr>
            <a:r>
              <a:rPr lang="en" sz="1000">
                <a:solidFill>
                  <a:schemeClr val="dk1"/>
                </a:solidFill>
              </a:rPr>
              <a:t>Olfactory receptor neurons detect the odour, and send the information to the brain</a:t>
            </a:r>
          </a:p>
          <a:p>
            <a:pPr indent="-292100" lvl="0" marL="457200">
              <a:lnSpc>
                <a:spcPct val="115000"/>
              </a:lnSpc>
              <a:spcBef>
                <a:spcPts val="0"/>
              </a:spcBef>
              <a:spcAft>
                <a:spcPts val="1600"/>
              </a:spcAft>
              <a:buClr>
                <a:schemeClr val="dk1"/>
              </a:buClr>
              <a:buSzPct val="100000"/>
            </a:pPr>
            <a:r>
              <a:rPr lang="en" sz="1000">
                <a:solidFill>
                  <a:schemeClr val="dk1"/>
                </a:solidFill>
              </a:rPr>
              <a:t>Taste</a:t>
            </a:r>
          </a:p>
          <a:p>
            <a:pPr indent="-292100" lvl="1" marL="914400">
              <a:lnSpc>
                <a:spcPct val="115000"/>
              </a:lnSpc>
              <a:spcBef>
                <a:spcPts val="0"/>
              </a:spcBef>
              <a:spcAft>
                <a:spcPts val="1600"/>
              </a:spcAft>
              <a:buClr>
                <a:schemeClr val="dk1"/>
              </a:buClr>
              <a:buSzPct val="100000"/>
            </a:pPr>
            <a:r>
              <a:rPr lang="en" sz="1000">
                <a:solidFill>
                  <a:schemeClr val="dk1"/>
                </a:solidFill>
              </a:rPr>
              <a:t>The brain interprets both gustatory and olfactory stimuli to generate a ‘flavour’.</a:t>
            </a:r>
          </a:p>
          <a:p>
            <a:pPr indent="-292100" lvl="0" marL="457200">
              <a:lnSpc>
                <a:spcPct val="115000"/>
              </a:lnSpc>
              <a:spcBef>
                <a:spcPts val="0"/>
              </a:spcBef>
              <a:spcAft>
                <a:spcPts val="1600"/>
              </a:spcAft>
              <a:buClr>
                <a:schemeClr val="dk1"/>
              </a:buClr>
              <a:buSzPct val="100000"/>
            </a:pPr>
            <a:r>
              <a:rPr lang="en" sz="1000">
                <a:solidFill>
                  <a:schemeClr val="dk1"/>
                </a:solidFill>
              </a:rPr>
              <a:t>Hearing</a:t>
            </a:r>
          </a:p>
          <a:p>
            <a:pPr indent="-292100" lvl="1" marL="914400">
              <a:lnSpc>
                <a:spcPct val="115000"/>
              </a:lnSpc>
              <a:spcBef>
                <a:spcPts val="0"/>
              </a:spcBef>
              <a:spcAft>
                <a:spcPts val="1600"/>
              </a:spcAft>
              <a:buClr>
                <a:schemeClr val="dk1"/>
              </a:buClr>
              <a:buSzPct val="100000"/>
            </a:pPr>
            <a:r>
              <a:rPr lang="en" sz="1000">
                <a:solidFill>
                  <a:schemeClr val="dk1"/>
                </a:solidFill>
              </a:rPr>
              <a:t>Sound waves move through the ear canal and hit the eardrum</a:t>
            </a:r>
          </a:p>
          <a:p>
            <a:pPr indent="-292100" lvl="1" marL="914400">
              <a:lnSpc>
                <a:spcPct val="115000"/>
              </a:lnSpc>
              <a:spcBef>
                <a:spcPts val="0"/>
              </a:spcBef>
              <a:spcAft>
                <a:spcPts val="1600"/>
              </a:spcAft>
              <a:buClr>
                <a:schemeClr val="dk1"/>
              </a:buClr>
              <a:buSzPct val="100000"/>
            </a:pPr>
            <a:r>
              <a:rPr lang="en" sz="1000">
                <a:solidFill>
                  <a:schemeClr val="dk1"/>
                </a:solidFill>
              </a:rPr>
              <a:t>Hearing nerves then communicate the information to the brain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2100" lvl="0" marL="457200" rtl="0">
              <a:lnSpc>
                <a:spcPct val="115000"/>
              </a:lnSpc>
              <a:spcBef>
                <a:spcPts val="0"/>
              </a:spcBef>
              <a:spcAft>
                <a:spcPts val="1000"/>
              </a:spcAft>
              <a:buClr>
                <a:schemeClr val="dk1"/>
              </a:buClr>
              <a:buSzPct val="100000"/>
            </a:pPr>
            <a:r>
              <a:rPr lang="en" sz="1000">
                <a:solidFill>
                  <a:schemeClr val="dk1"/>
                </a:solidFill>
              </a:rPr>
              <a:t>Jarrah</a:t>
            </a:r>
          </a:p>
          <a:p>
            <a:pPr indent="-292100" lvl="0" marL="457200">
              <a:lnSpc>
                <a:spcPct val="115000"/>
              </a:lnSpc>
              <a:spcBef>
                <a:spcPts val="0"/>
              </a:spcBef>
              <a:spcAft>
                <a:spcPts val="1000"/>
              </a:spcAft>
              <a:buClr>
                <a:schemeClr val="dk1"/>
              </a:buClr>
              <a:buSzPct val="100000"/>
            </a:pPr>
            <a:r>
              <a:rPr lang="en" sz="1000">
                <a:solidFill>
                  <a:schemeClr val="dk1"/>
                </a:solidFill>
              </a:rPr>
              <a:t>As shown in the previous slide, all of our sensory perception is controlled by our brain</a:t>
            </a:r>
          </a:p>
          <a:p>
            <a:pPr indent="-292100" lvl="0" marL="457200" rtl="0">
              <a:lnSpc>
                <a:spcPct val="115000"/>
              </a:lnSpc>
              <a:spcBef>
                <a:spcPts val="0"/>
              </a:spcBef>
              <a:spcAft>
                <a:spcPts val="1000"/>
              </a:spcAft>
              <a:buClr>
                <a:schemeClr val="dk1"/>
              </a:buClr>
              <a:buSzPct val="100000"/>
            </a:pPr>
            <a:r>
              <a:rPr lang="en" sz="1000">
                <a:solidFill>
                  <a:schemeClr val="dk1"/>
                </a:solidFill>
              </a:rPr>
              <a:t>This whole topic arises due to this fact; that one part of our body is in control of our sensory perception, and from that, our perception of the world</a:t>
            </a:r>
          </a:p>
          <a:p>
            <a:pPr indent="-292100" lvl="0" marL="457200">
              <a:lnSpc>
                <a:spcPct val="115000"/>
              </a:lnSpc>
              <a:spcBef>
                <a:spcPts val="0"/>
              </a:spcBef>
              <a:spcAft>
                <a:spcPts val="1000"/>
              </a:spcAft>
              <a:buClr>
                <a:schemeClr val="dk1"/>
              </a:buClr>
              <a:buSzPct val="100000"/>
            </a:pPr>
            <a:r>
              <a:rPr lang="en" sz="1000">
                <a:solidFill>
                  <a:schemeClr val="dk1"/>
                </a:solidFill>
              </a:rPr>
              <a:t>If our brain is deceived, our perception of the world would be altered, restricting our ability to interpret reality as it truly is</a:t>
            </a:r>
          </a:p>
          <a:p>
            <a:pPr indent="-292100" lvl="0" marL="457200">
              <a:lnSpc>
                <a:spcPct val="115000"/>
              </a:lnSpc>
              <a:spcBef>
                <a:spcPts val="0"/>
              </a:spcBef>
              <a:spcAft>
                <a:spcPts val="1000"/>
              </a:spcAft>
              <a:buClr>
                <a:schemeClr val="dk1"/>
              </a:buClr>
              <a:buSzPct val="100000"/>
            </a:pPr>
            <a:r>
              <a:rPr lang="en" sz="1000">
                <a:solidFill>
                  <a:schemeClr val="dk1"/>
                </a:solidFill>
              </a:rPr>
              <a:t>Optical illusions are a great example of how our mind can be deceived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Mitch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Mitch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Mitch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Mitch</a:t>
            </a:r>
          </a:p>
          <a:p>
            <a:pPr indent="-298450" lvl="0">
              <a:lnSpc>
                <a:spcPct val="115000"/>
              </a:lnSpc>
              <a:spcBef>
                <a:spcPts val="0"/>
              </a:spcBef>
              <a:buClr>
                <a:schemeClr val="dk1"/>
              </a:buClr>
              <a:buSzPct val="1000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Optical illusions showed us that what we actually see can be misinterpreted, but there is almost a whole other world of information out there that we just can’t pick up on.</a:t>
            </a:r>
          </a:p>
          <a:p>
            <a:pPr indent="-298450" lvl="0">
              <a:lnSpc>
                <a:spcPct val="115000"/>
              </a:lnSpc>
              <a:spcBef>
                <a:spcPts val="0"/>
              </a:spcBef>
              <a:buClr>
                <a:schemeClr val="dk1"/>
              </a:buClr>
              <a:buSzPct val="1000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Visible light is part of what’s known as the Electromagnetic (EM) spectrum, ranging from low energy radio waves to incredibly high energy gamma rays.</a:t>
            </a:r>
          </a:p>
          <a:p>
            <a:pPr indent="-298450" lvl="0">
              <a:lnSpc>
                <a:spcPct val="115000"/>
              </a:lnSpc>
              <a:spcBef>
                <a:spcPts val="0"/>
              </a:spcBef>
              <a:buClr>
                <a:schemeClr val="dk1"/>
              </a:buClr>
              <a:buSzPct val="1000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Visible light is only a tiny part of this spectrum, so there is a huge amount of information that we miss out on because our eyes and our body wasn’t made to detect those waves.</a:t>
            </a:r>
          </a:p>
          <a:p>
            <a:pPr indent="-298450" lvl="0">
              <a:lnSpc>
                <a:spcPct val="115000"/>
              </a:lnSpc>
              <a:spcBef>
                <a:spcPts val="0"/>
              </a:spcBef>
              <a:buClr>
                <a:schemeClr val="dk1"/>
              </a:buClr>
              <a:buSzPct val="1000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However, with developing technology our capacity to gather this information has increased dramatically, and so we are not omitting as much information.</a:t>
            </a:r>
          </a:p>
          <a:p>
            <a:pPr indent="-298450" lvl="0">
              <a:lnSpc>
                <a:spcPct val="115000"/>
              </a:lnSpc>
              <a:spcBef>
                <a:spcPts val="0"/>
              </a:spcBef>
              <a:buClr>
                <a:schemeClr val="dk1"/>
              </a:buClr>
              <a:buSzPct val="1000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This is also taking a very literal approach to the topic we are exploring and is focused entirely on sense perception, rather than exploring whether the reality we are viewing with our senses is indeed the real one.</a:t>
            </a: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3.jpg"/><Relationship Id="rId4" Type="http://schemas.openxmlformats.org/officeDocument/2006/relationships/hyperlink" Target="http://youtube.com/v/E3h-T3KQNxU" TargetMode="External"/><Relationship Id="rId5" Type="http://schemas.openxmlformats.org/officeDocument/2006/relationships/image" Target="../media/image0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3.jpg"/><Relationship Id="rId4" Type="http://schemas.openxmlformats.org/officeDocument/2006/relationships/image" Target="../media/image0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3.jpg"/><Relationship Id="rId4" Type="http://schemas.openxmlformats.org/officeDocument/2006/relationships/image" Target="../media/image0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3.jpg"/><Relationship Id="rId4" Type="http://schemas.openxmlformats.org/officeDocument/2006/relationships/hyperlink" Target="https://en.wikipedia.org/wiki/Reality" TargetMode="External"/><Relationship Id="rId9" Type="http://schemas.openxmlformats.org/officeDocument/2006/relationships/hyperlink" Target="https://en.wikipedia.org/wiki/Belief" TargetMode="External"/><Relationship Id="rId5" Type="http://schemas.openxmlformats.org/officeDocument/2006/relationships/hyperlink" Target="https://en.wikipedia.org/wiki/Ontology" TargetMode="External"/><Relationship Id="rId6" Type="http://schemas.openxmlformats.org/officeDocument/2006/relationships/hyperlink" Target="https://en.wikipedia.org/wiki/Conceptual_scheme" TargetMode="External"/><Relationship Id="rId7" Type="http://schemas.openxmlformats.org/officeDocument/2006/relationships/hyperlink" Target="https://en.wikipedia.org/wiki/Idealism" TargetMode="External"/><Relationship Id="rId8" Type="http://schemas.openxmlformats.org/officeDocument/2006/relationships/hyperlink" Target="https://en.wikipedia.org/wiki/Languag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3.jpg"/><Relationship Id="rId4" Type="http://schemas.openxmlformats.org/officeDocument/2006/relationships/hyperlink" Target="https://en.wikipedia.org/wiki/Senses" TargetMode="External"/><Relationship Id="rId5" Type="http://schemas.openxmlformats.org/officeDocument/2006/relationships/hyperlink" Target="https://en.wikipedia.org/wiki/Awareness" TargetMode="External"/><Relationship Id="rId6" Type="http://schemas.openxmlformats.org/officeDocument/2006/relationships/hyperlink" Target="https://en.wikipedia.org/wiki/Object_(philosophy)" TargetMode="External"/><Relationship Id="rId7" Type="http://schemas.openxmlformats.org/officeDocument/2006/relationships/image" Target="../media/image0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3.jpg"/><Relationship Id="rId4" Type="http://schemas.openxmlformats.org/officeDocument/2006/relationships/hyperlink" Target="https://en.wikipedia.org/wiki/Mind" TargetMode="External"/><Relationship Id="rId5" Type="http://schemas.openxmlformats.org/officeDocument/2006/relationships/image" Target="../media/image0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3.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3.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03.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3.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03.jpg"/><Relationship Id="rId4" Type="http://schemas.openxmlformats.org/officeDocument/2006/relationships/hyperlink" Target="http://youtube.com/v/l5y68ErffgM" TargetMode="External"/><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3.jpg"/><Relationship Id="rId4" Type="http://schemas.openxmlformats.org/officeDocument/2006/relationships/image" Target="../media/image0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3.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3.jpg"/><Relationship Id="rId4"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Shape 55"/>
          <p:cNvSpPr txBox="1"/>
          <p:nvPr>
            <p:ph type="ctrTitle"/>
          </p:nvPr>
        </p:nvSpPr>
        <p:spPr>
          <a:xfrm>
            <a:off x="398533" y="77475"/>
            <a:ext cx="8520600" cy="20526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Nature of Reality</a:t>
            </a:r>
          </a:p>
        </p:txBody>
      </p:sp>
      <p:sp>
        <p:nvSpPr>
          <p:cNvPr id="56" name="Shape 56"/>
          <p:cNvSpPr txBox="1"/>
          <p:nvPr>
            <p:ph idx="1" type="subTitle"/>
          </p:nvPr>
        </p:nvSpPr>
        <p:spPr>
          <a:xfrm>
            <a:off x="311700" y="2130075"/>
            <a:ext cx="8520600" cy="792600"/>
          </a:xfrm>
          <a:prstGeom prst="rect">
            <a:avLst/>
          </a:prstGeom>
        </p:spPr>
        <p:txBody>
          <a:bodyPr anchorCtr="0" anchor="t" bIns="91425" lIns="91425" rIns="91425" tIns="91425">
            <a:noAutofit/>
          </a:bodyPr>
          <a:lstStyle/>
          <a:p>
            <a:pPr lvl="0">
              <a:spcBef>
                <a:spcPts val="0"/>
              </a:spcBef>
              <a:buNone/>
            </a:pPr>
            <a:r>
              <a:rPr i="1" lang="en">
                <a:solidFill>
                  <a:srgbClr val="000000"/>
                </a:solidFill>
                <a:latin typeface="Times New Roman"/>
                <a:ea typeface="Times New Roman"/>
                <a:cs typeface="Times New Roman"/>
                <a:sym typeface="Times New Roman"/>
              </a:rPr>
              <a:t>By Mitchell Long &amp; Jarrah Lindhout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pic>
        <p:nvPicPr>
          <p:cNvPr id="118" name="Shape 118"/>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119" name="Shape 119"/>
          <p:cNvSpPr txBox="1"/>
          <p:nvPr>
            <p:ph type="title"/>
          </p:nvPr>
        </p:nvSpPr>
        <p:spPr>
          <a:xfrm>
            <a:off x="311700" y="301000"/>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Differing Perceptions</a:t>
            </a:r>
          </a:p>
        </p:txBody>
      </p:sp>
      <p:sp>
        <p:nvSpPr>
          <p:cNvPr id="120" name="Shape 120"/>
          <p:cNvSpPr txBox="1"/>
          <p:nvPr>
            <p:ph idx="1" type="body"/>
          </p:nvPr>
        </p:nvSpPr>
        <p:spPr>
          <a:xfrm>
            <a:off x="235500" y="952775"/>
            <a:ext cx="8041800" cy="3692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People in different situations can perceive ‘reality’ differently.</a:t>
            </a:r>
          </a:p>
          <a:p>
            <a:pPr indent="-228600" lvl="1" marL="914400" rtl="0">
              <a:spcBef>
                <a:spcPts val="0"/>
              </a:spcBef>
              <a:spcAft>
                <a:spcPts val="1000"/>
              </a:spcAft>
              <a:buClr>
                <a:srgbClr val="FFFFFF"/>
              </a:buClr>
            </a:pPr>
            <a:r>
              <a:rPr lang="en">
                <a:solidFill>
                  <a:srgbClr val="FFFFFF"/>
                </a:solidFill>
              </a:rPr>
              <a:t> Recollection of events</a:t>
            </a:r>
          </a:p>
          <a:p>
            <a:pPr indent="-228600" lvl="1" marL="914400" rtl="0">
              <a:spcBef>
                <a:spcPts val="0"/>
              </a:spcBef>
              <a:spcAft>
                <a:spcPts val="1000"/>
              </a:spcAft>
              <a:buClr>
                <a:srgbClr val="FFFFFF"/>
              </a:buClr>
            </a:pPr>
            <a:r>
              <a:rPr lang="en">
                <a:solidFill>
                  <a:srgbClr val="FFFFFF"/>
                </a:solidFill>
              </a:rPr>
              <a:t>Different places at different times</a:t>
            </a:r>
          </a:p>
          <a:p>
            <a:pPr lvl="0" rtl="0">
              <a:spcBef>
                <a:spcPts val="0"/>
              </a:spcBef>
              <a:buNone/>
            </a:pPr>
            <a:r>
              <a:t/>
            </a:r>
            <a:endParaRPr b="1" i="1">
              <a:solidFill>
                <a:srgbClr val="FFFFFF"/>
              </a:solidFill>
            </a:endParaRPr>
          </a:p>
          <a:p>
            <a:pPr indent="-228600" lvl="0" marL="457200" rtl="0">
              <a:spcBef>
                <a:spcPts val="0"/>
              </a:spcBef>
              <a:buClr>
                <a:srgbClr val="FFFFFF"/>
              </a:buClr>
            </a:pPr>
            <a:r>
              <a:rPr b="1" i="1" lang="en">
                <a:solidFill>
                  <a:srgbClr val="FFFFFF"/>
                </a:solidFill>
              </a:rPr>
              <a:t>“We see the world, not as it is,                                                                               but as we are” </a:t>
            </a:r>
            <a:r>
              <a:rPr b="1" lang="en">
                <a:solidFill>
                  <a:srgbClr val="FFFFFF"/>
                </a:solidFill>
              </a:rPr>
              <a:t>  		                                                                  				              – The Talmud</a:t>
            </a:r>
          </a:p>
          <a:p>
            <a:pPr lvl="0" rtl="0">
              <a:spcBef>
                <a:spcPts val="0"/>
              </a:spcBef>
              <a:buNone/>
            </a:pPr>
            <a:r>
              <a:t/>
            </a:r>
            <a:endParaRPr>
              <a:solidFill>
                <a:srgbClr val="FFFFFF"/>
              </a:solidFill>
            </a:endParaRPr>
          </a:p>
          <a:p>
            <a:pPr lvl="0" rtl="0">
              <a:spcBef>
                <a:spcPts val="0"/>
              </a:spcBef>
              <a:buNone/>
            </a:pPr>
            <a:r>
              <a:t/>
            </a:r>
            <a:endParaRPr>
              <a:solidFill>
                <a:srgbClr val="FFFFFF"/>
              </a:solidFill>
            </a:endParaRPr>
          </a:p>
          <a:p>
            <a:pPr lvl="0" rtl="0">
              <a:spcBef>
                <a:spcPts val="0"/>
              </a:spcBef>
              <a:buNone/>
            </a:pPr>
            <a:r>
              <a:t/>
            </a:r>
            <a:endParaRPr>
              <a:solidFill>
                <a:srgbClr val="FFFFFF"/>
              </a:solidFill>
            </a:endParaRPr>
          </a:p>
          <a:p>
            <a:pPr lvl="0">
              <a:spcBef>
                <a:spcPts val="0"/>
              </a:spcBef>
              <a:buNone/>
            </a:pPr>
            <a:r>
              <a:t/>
            </a:r>
            <a:endParaRPr>
              <a:solidFill>
                <a:srgbClr val="FFFFFF"/>
              </a:solidFill>
            </a:endParaRPr>
          </a:p>
        </p:txBody>
      </p:sp>
      <p:sp>
        <p:nvSpPr>
          <p:cNvPr id="121" name="Shape 121">
            <a:hlinkClick r:id="rId4"/>
          </p:cNvPr>
          <p:cNvSpPr/>
          <p:nvPr/>
        </p:nvSpPr>
        <p:spPr>
          <a:xfrm>
            <a:off x="4511850" y="1417750"/>
            <a:ext cx="4423575" cy="2988974"/>
          </a:xfrm>
          <a:prstGeom prst="rect">
            <a:avLst/>
          </a:prstGeom>
          <a:blipFill>
            <a:blip r:embed="rId5">
              <a:alphaModFix/>
            </a:blip>
            <a:stretch>
              <a:fillRect/>
            </a:stretch>
          </a:blipFill>
          <a:ln>
            <a:noFill/>
          </a:ln>
        </p:spPr>
      </p:sp>
      <p:sp>
        <p:nvSpPr>
          <p:cNvPr id="122" name="Shape 122"/>
          <p:cNvSpPr txBox="1"/>
          <p:nvPr/>
        </p:nvSpPr>
        <p:spPr>
          <a:xfrm>
            <a:off x="4511850" y="4498175"/>
            <a:ext cx="3702600" cy="381900"/>
          </a:xfrm>
          <a:prstGeom prst="rect">
            <a:avLst/>
          </a:prstGeom>
          <a:noFill/>
          <a:ln>
            <a:noFill/>
          </a:ln>
        </p:spPr>
        <p:txBody>
          <a:bodyPr anchorCtr="0" anchor="t" bIns="91425" lIns="91425" rIns="91425" tIns="91425">
            <a:noAutofit/>
          </a:bodyPr>
          <a:lstStyle/>
          <a:p>
            <a:pPr lvl="0">
              <a:spcBef>
                <a:spcPts val="0"/>
              </a:spcBef>
              <a:buNone/>
            </a:pPr>
            <a:r>
              <a:rPr lang="en">
                <a:solidFill>
                  <a:srgbClr val="F3F3F3"/>
                </a:solidFill>
              </a:rPr>
              <a:t>‘Points of View’ - Guardian Advertisement 1986</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128" name="Shape 12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What Impacts our Perception</a:t>
            </a:r>
          </a:p>
        </p:txBody>
      </p:sp>
      <p:pic>
        <p:nvPicPr>
          <p:cNvPr id="129" name="Shape 129"/>
          <p:cNvPicPr preferRelativeResize="0"/>
          <p:nvPr/>
        </p:nvPicPr>
        <p:blipFill>
          <a:blip r:embed="rId4">
            <a:alphaModFix/>
          </a:blip>
          <a:stretch>
            <a:fillRect/>
          </a:stretch>
        </p:blipFill>
        <p:spPr>
          <a:xfrm>
            <a:off x="1569224" y="1343825"/>
            <a:ext cx="6005550" cy="37996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135" name="Shape 13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Can An Objective Reality Exist?</a:t>
            </a:r>
          </a:p>
        </p:txBody>
      </p:sp>
      <p:sp>
        <p:nvSpPr>
          <p:cNvPr id="136" name="Shape 136"/>
          <p:cNvSpPr txBox="1"/>
          <p:nvPr>
            <p:ph idx="1" type="body"/>
          </p:nvPr>
        </p:nvSpPr>
        <p:spPr>
          <a:xfrm>
            <a:off x="311700" y="1152475"/>
            <a:ext cx="6533400" cy="3658500"/>
          </a:xfrm>
          <a:prstGeom prst="rect">
            <a:avLst/>
          </a:prstGeom>
        </p:spPr>
        <p:txBody>
          <a:bodyPr anchorCtr="0" anchor="t" bIns="91425" lIns="91425" rIns="91425" tIns="91425">
            <a:noAutofit/>
          </a:bodyPr>
          <a:lstStyle/>
          <a:p>
            <a:pPr lvl="0" rtl="0">
              <a:spcBef>
                <a:spcPts val="0"/>
              </a:spcBef>
              <a:buNone/>
            </a:pPr>
            <a:r>
              <a:rPr lang="en">
                <a:solidFill>
                  <a:srgbClr val="FFFFFF"/>
                </a:solidFill>
              </a:rPr>
              <a:t>Wrong to say there is no shared reality </a:t>
            </a:r>
          </a:p>
          <a:p>
            <a:pPr indent="-228600" lvl="1" marL="914400" rtl="0">
              <a:spcBef>
                <a:spcPts val="0"/>
              </a:spcBef>
              <a:spcAft>
                <a:spcPts val="1000"/>
              </a:spcAft>
              <a:buClr>
                <a:srgbClr val="FFFFFF"/>
              </a:buClr>
              <a:buChar char="○"/>
            </a:pPr>
            <a:r>
              <a:rPr lang="en">
                <a:solidFill>
                  <a:srgbClr val="FFFFFF"/>
                </a:solidFill>
              </a:rPr>
              <a:t>When we look at a tree for example, that tree would be part of the objective reality, as everyone looking at it would verify that it’s a tree</a:t>
            </a:r>
          </a:p>
          <a:p>
            <a:pPr indent="-228600" lvl="1" marL="914400" rtl="0">
              <a:spcBef>
                <a:spcPts val="0"/>
              </a:spcBef>
              <a:spcAft>
                <a:spcPts val="1000"/>
              </a:spcAft>
              <a:buClr>
                <a:srgbClr val="FFFFFF"/>
              </a:buClr>
              <a:buChar char="○"/>
            </a:pPr>
            <a:r>
              <a:rPr lang="en">
                <a:solidFill>
                  <a:srgbClr val="FFFFFF"/>
                </a:solidFill>
              </a:rPr>
              <a:t>Must be common reality among people.</a:t>
            </a:r>
          </a:p>
          <a:p>
            <a:pPr lvl="0" rtl="0">
              <a:spcBef>
                <a:spcPts val="0"/>
              </a:spcBef>
              <a:buNone/>
            </a:pPr>
            <a:r>
              <a:rPr lang="en">
                <a:solidFill>
                  <a:srgbClr val="FFFFFF"/>
                </a:solidFill>
              </a:rPr>
              <a:t>Wrong to say all reality is shared</a:t>
            </a:r>
          </a:p>
          <a:p>
            <a:pPr indent="-228600" lvl="1" marL="914400" rtl="0">
              <a:spcBef>
                <a:spcPts val="0"/>
              </a:spcBef>
              <a:buClr>
                <a:srgbClr val="FFFFFF"/>
              </a:buClr>
              <a:buChar char="○"/>
            </a:pPr>
            <a:r>
              <a:rPr lang="en">
                <a:solidFill>
                  <a:srgbClr val="FFFFFF"/>
                </a:solidFill>
              </a:rPr>
              <a:t>Different perceptions of things</a:t>
            </a:r>
          </a:p>
          <a:p>
            <a:pPr indent="-228600" lvl="1" marL="914400" rtl="0">
              <a:spcBef>
                <a:spcPts val="0"/>
              </a:spcBef>
              <a:buClr>
                <a:srgbClr val="FFFFFF"/>
              </a:buClr>
              <a:buChar char="○"/>
            </a:pPr>
            <a:r>
              <a:rPr lang="en">
                <a:solidFill>
                  <a:srgbClr val="FFFFFF"/>
                </a:solidFill>
              </a:rPr>
              <a:t>Point of View couldn’t exist - no diversity</a:t>
            </a:r>
          </a:p>
        </p:txBody>
      </p:sp>
      <p:pic>
        <p:nvPicPr>
          <p:cNvPr id="137" name="Shape 137"/>
          <p:cNvPicPr preferRelativeResize="0"/>
          <p:nvPr/>
        </p:nvPicPr>
        <p:blipFill>
          <a:blip r:embed="rId4">
            <a:alphaModFix/>
          </a:blip>
          <a:stretch>
            <a:fillRect/>
          </a:stretch>
        </p:blipFill>
        <p:spPr>
          <a:xfrm>
            <a:off x="4870749" y="2421374"/>
            <a:ext cx="3901849" cy="25965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pic>
        <p:nvPicPr>
          <p:cNvPr id="142" name="Shape 142"/>
          <p:cNvPicPr preferRelativeResize="0"/>
          <p:nvPr/>
        </p:nvPicPr>
        <p:blipFill>
          <a:blip r:embed="rId3">
            <a:alphaModFix/>
          </a:blip>
          <a:stretch>
            <a:fillRect/>
          </a:stretch>
        </p:blipFill>
        <p:spPr>
          <a:xfrm>
            <a:off x="0" y="0"/>
            <a:ext cx="9144000" cy="5143499"/>
          </a:xfrm>
          <a:prstGeom prst="rect">
            <a:avLst/>
          </a:prstGeom>
          <a:noFill/>
          <a:ln>
            <a:noFill/>
          </a:ln>
        </p:spPr>
      </p:pic>
      <p:sp>
        <p:nvSpPr>
          <p:cNvPr id="143" name="Shape 143"/>
          <p:cNvSpPr txBox="1"/>
          <p:nvPr>
            <p:ph type="ctrTitle"/>
          </p:nvPr>
        </p:nvSpPr>
        <p:spPr>
          <a:xfrm>
            <a:off x="415274" y="1791525"/>
            <a:ext cx="8417100" cy="1005600"/>
          </a:xfrm>
          <a:prstGeom prst="rect">
            <a:avLst/>
          </a:prstGeom>
        </p:spPr>
        <p:txBody>
          <a:bodyPr anchorCtr="0" anchor="b" bIns="91425" lIns="91425" rIns="91425" tIns="91425">
            <a:noAutofit/>
          </a:bodyPr>
          <a:lstStyle/>
          <a:p>
            <a:pPr lvl="0" rtl="0">
              <a:spcBef>
                <a:spcPts val="0"/>
              </a:spcBef>
              <a:buNone/>
            </a:pPr>
            <a:r>
              <a:rPr lang="en">
                <a:solidFill>
                  <a:srgbClr val="FFFFFF"/>
                </a:solidFill>
                <a:latin typeface="Times New Roman"/>
                <a:ea typeface="Times New Roman"/>
                <a:cs typeface="Times New Roman"/>
                <a:sym typeface="Times New Roman"/>
              </a:rPr>
              <a:t>Nature of Reality</a:t>
            </a:r>
          </a:p>
        </p:txBody>
      </p:sp>
      <p:sp>
        <p:nvSpPr>
          <p:cNvPr id="144" name="Shape 144"/>
          <p:cNvSpPr txBox="1"/>
          <p:nvPr>
            <p:ph idx="1" type="subTitle"/>
          </p:nvPr>
        </p:nvSpPr>
        <p:spPr>
          <a:xfrm>
            <a:off x="415275" y="2797175"/>
            <a:ext cx="8520600" cy="792600"/>
          </a:xfrm>
          <a:prstGeom prst="rect">
            <a:avLst/>
          </a:prstGeom>
        </p:spPr>
        <p:txBody>
          <a:bodyPr anchorCtr="0" anchor="t" bIns="91425" lIns="91425" rIns="91425" tIns="91425">
            <a:noAutofit/>
          </a:bodyPr>
          <a:lstStyle/>
          <a:p>
            <a:pPr lvl="0" rtl="0">
              <a:spcBef>
                <a:spcPts val="0"/>
              </a:spcBef>
              <a:buNone/>
            </a:pPr>
            <a:r>
              <a:rPr i="1" lang="en">
                <a:solidFill>
                  <a:srgbClr val="F3F3F3"/>
                </a:solidFill>
                <a:latin typeface="Times New Roman"/>
                <a:ea typeface="Times New Roman"/>
                <a:cs typeface="Times New Roman"/>
                <a:sym typeface="Times New Roman"/>
              </a:rPr>
              <a:t>Philosophical Views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pic>
        <p:nvPicPr>
          <p:cNvPr id="149" name="Shape 149"/>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150" name="Shape 150"/>
          <p:cNvSpPr txBox="1"/>
          <p:nvPr>
            <p:ph type="title"/>
          </p:nvPr>
        </p:nvSpPr>
        <p:spPr>
          <a:xfrm>
            <a:off x="48950" y="216425"/>
            <a:ext cx="8520600" cy="572700"/>
          </a:xfrm>
          <a:prstGeom prst="rect">
            <a:avLst/>
          </a:prstGeom>
        </p:spPr>
        <p:txBody>
          <a:bodyPr anchorCtr="0" anchor="t" bIns="91425" lIns="91425" rIns="91425" tIns="91425">
            <a:noAutofit/>
          </a:bodyPr>
          <a:lstStyle/>
          <a:p>
            <a:pPr lvl="0" algn="ctr">
              <a:spcBef>
                <a:spcPts val="0"/>
              </a:spcBef>
              <a:buNone/>
            </a:pPr>
            <a:r>
              <a:rPr lang="en" sz="3000">
                <a:solidFill>
                  <a:srgbClr val="FFFFFF"/>
                </a:solidFill>
                <a:latin typeface="Times New Roman"/>
                <a:ea typeface="Times New Roman"/>
                <a:cs typeface="Times New Roman"/>
                <a:sym typeface="Times New Roman"/>
              </a:rPr>
              <a:t>Realism vs Idealism</a:t>
            </a:r>
          </a:p>
        </p:txBody>
      </p:sp>
      <p:sp>
        <p:nvSpPr>
          <p:cNvPr id="151" name="Shape 151"/>
          <p:cNvSpPr txBox="1"/>
          <p:nvPr>
            <p:ph idx="1" type="body"/>
          </p:nvPr>
        </p:nvSpPr>
        <p:spPr>
          <a:xfrm>
            <a:off x="203325" y="970450"/>
            <a:ext cx="3491700" cy="2138700"/>
          </a:xfrm>
          <a:prstGeom prst="rect">
            <a:avLst/>
          </a:prstGeom>
        </p:spPr>
        <p:txBody>
          <a:bodyPr anchorCtr="0" anchor="t" bIns="91425" lIns="91425" rIns="91425" tIns="91425">
            <a:noAutofit/>
          </a:bodyPr>
          <a:lstStyle/>
          <a:p>
            <a:pPr lvl="0" rtl="0">
              <a:spcBef>
                <a:spcPts val="0"/>
              </a:spcBef>
              <a:spcAft>
                <a:spcPts val="0"/>
              </a:spcAft>
              <a:buNone/>
            </a:pPr>
            <a:r>
              <a:rPr lang="en">
                <a:solidFill>
                  <a:srgbClr val="FFFFFF"/>
                </a:solidFill>
              </a:rPr>
              <a:t>• </a:t>
            </a:r>
            <a:r>
              <a:rPr b="1" lang="en">
                <a:solidFill>
                  <a:srgbClr val="FFFFFF"/>
                </a:solidFill>
              </a:rPr>
              <a:t>Realism</a:t>
            </a:r>
            <a:r>
              <a:rPr lang="en">
                <a:solidFill>
                  <a:srgbClr val="FFFFFF"/>
                </a:solidFill>
              </a:rPr>
              <a:t> is behavior or thought based on a conception of things as they are</a:t>
            </a:r>
          </a:p>
          <a:p>
            <a:pPr indent="-228600" lvl="0" marL="457200" rtl="0">
              <a:spcBef>
                <a:spcPts val="0"/>
              </a:spcBef>
              <a:spcAft>
                <a:spcPts val="0"/>
              </a:spcAft>
              <a:buClr>
                <a:srgbClr val="FFFFFF"/>
              </a:buClr>
              <a:buChar char="-"/>
            </a:pPr>
            <a:r>
              <a:rPr lang="en">
                <a:solidFill>
                  <a:srgbClr val="FFFFFF"/>
                </a:solidFill>
              </a:rPr>
              <a:t>Tendency to be practical and pragmatic.</a:t>
            </a:r>
          </a:p>
          <a:p>
            <a:pPr lvl="0" rtl="0">
              <a:spcBef>
                <a:spcPts val="0"/>
              </a:spcBef>
              <a:buNone/>
            </a:pPr>
            <a:r>
              <a:t/>
            </a:r>
            <a:endParaRPr>
              <a:solidFill>
                <a:srgbClr val="FFFFFF"/>
              </a:solidFill>
            </a:endParaRPr>
          </a:p>
        </p:txBody>
      </p:sp>
      <p:sp>
        <p:nvSpPr>
          <p:cNvPr id="152" name="Shape 152"/>
          <p:cNvSpPr txBox="1"/>
          <p:nvPr/>
        </p:nvSpPr>
        <p:spPr>
          <a:xfrm>
            <a:off x="5046925" y="970450"/>
            <a:ext cx="4158300" cy="20595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b="1" lang="en" sz="1800">
                <a:solidFill>
                  <a:srgbClr val="FFFFFF"/>
                </a:solidFill>
              </a:rPr>
              <a:t>• Idealism</a:t>
            </a:r>
            <a:r>
              <a:rPr lang="en" sz="1800">
                <a:solidFill>
                  <a:srgbClr val="FFFFFF"/>
                </a:solidFill>
              </a:rPr>
              <a:t> asserts that reality is fundamentally mental </a:t>
            </a:r>
          </a:p>
          <a:p>
            <a:pPr indent="-342900" lvl="0" marL="457200" rtl="0">
              <a:lnSpc>
                <a:spcPct val="115000"/>
              </a:lnSpc>
              <a:spcBef>
                <a:spcPts val="0"/>
              </a:spcBef>
              <a:spcAft>
                <a:spcPts val="1600"/>
              </a:spcAft>
              <a:buClr>
                <a:srgbClr val="FFFFFF"/>
              </a:buClr>
              <a:buSzPct val="100000"/>
              <a:buChar char="-"/>
            </a:pPr>
            <a:r>
              <a:rPr lang="en" sz="1800">
                <a:solidFill>
                  <a:srgbClr val="FFFFFF"/>
                </a:solidFill>
              </a:rPr>
              <a:t>Reality exists only as we know it, mentally constructed</a:t>
            </a:r>
          </a:p>
        </p:txBody>
      </p:sp>
      <p:sp>
        <p:nvSpPr>
          <p:cNvPr id="153" name="Shape 153"/>
          <p:cNvSpPr txBox="1"/>
          <p:nvPr/>
        </p:nvSpPr>
        <p:spPr>
          <a:xfrm>
            <a:off x="2054125" y="2903475"/>
            <a:ext cx="4897200" cy="19599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spcAft>
                <a:spcPts val="1600"/>
              </a:spcAft>
              <a:buClr>
                <a:srgbClr val="FFFFFF"/>
              </a:buClr>
              <a:buSzPct val="100000"/>
            </a:pPr>
            <a:r>
              <a:rPr lang="en" sz="1800">
                <a:solidFill>
                  <a:srgbClr val="FFFFFF"/>
                </a:solidFill>
              </a:rPr>
              <a:t>Contemporary </a:t>
            </a:r>
            <a:r>
              <a:rPr b="1" lang="en" sz="1800">
                <a:solidFill>
                  <a:srgbClr val="FFFFFF"/>
                </a:solidFill>
              </a:rPr>
              <a:t>philosophical realism</a:t>
            </a:r>
            <a:r>
              <a:rPr lang="en" sz="1800">
                <a:solidFill>
                  <a:srgbClr val="FFFFFF"/>
                </a:solidFill>
              </a:rPr>
              <a:t> is the belief that some aspect of our </a:t>
            </a:r>
            <a:r>
              <a:rPr lang="en" sz="1800">
                <a:solidFill>
                  <a:srgbClr val="FFFFFF"/>
                </a:solidFill>
                <a:hlinkClick r:id="rId4"/>
              </a:rPr>
              <a:t>reality</a:t>
            </a:r>
            <a:r>
              <a:rPr lang="en" sz="1800">
                <a:solidFill>
                  <a:srgbClr val="FFFFFF"/>
                </a:solidFill>
              </a:rPr>
              <a:t> is </a:t>
            </a:r>
            <a:r>
              <a:rPr lang="en" sz="1800">
                <a:solidFill>
                  <a:srgbClr val="FFFFFF"/>
                </a:solidFill>
                <a:hlinkClick r:id="rId5"/>
              </a:rPr>
              <a:t>ontologically</a:t>
            </a:r>
            <a:r>
              <a:rPr lang="en" sz="1800">
                <a:solidFill>
                  <a:srgbClr val="FFFFFF"/>
                </a:solidFill>
              </a:rPr>
              <a:t> independent of our </a:t>
            </a:r>
            <a:r>
              <a:rPr lang="en" sz="1800">
                <a:solidFill>
                  <a:srgbClr val="FFFFFF"/>
                </a:solidFill>
                <a:hlinkClick r:id="rId6"/>
              </a:rPr>
              <a:t>conceptual schemes</a:t>
            </a:r>
            <a:r>
              <a:rPr lang="en" sz="1800">
                <a:solidFill>
                  <a:srgbClr val="FFFFFF"/>
                </a:solidFill>
              </a:rPr>
              <a:t>, </a:t>
            </a:r>
            <a:r>
              <a:rPr lang="en" sz="1800">
                <a:solidFill>
                  <a:srgbClr val="FFFFFF"/>
                </a:solidFill>
                <a:hlinkClick r:id="rId7"/>
              </a:rPr>
              <a:t>perceptions</a:t>
            </a:r>
            <a:r>
              <a:rPr lang="en" sz="1800">
                <a:solidFill>
                  <a:srgbClr val="FFFFFF"/>
                </a:solidFill>
              </a:rPr>
              <a:t>, </a:t>
            </a:r>
            <a:r>
              <a:rPr lang="en" sz="1800">
                <a:solidFill>
                  <a:srgbClr val="FFFFFF"/>
                </a:solidFill>
                <a:hlinkClick r:id="rId8"/>
              </a:rPr>
              <a:t>linguistic practices</a:t>
            </a:r>
            <a:r>
              <a:rPr lang="en" sz="1800">
                <a:solidFill>
                  <a:srgbClr val="FFFFFF"/>
                </a:solidFill>
              </a:rPr>
              <a:t>, </a:t>
            </a:r>
            <a:r>
              <a:rPr lang="en" sz="1800">
                <a:solidFill>
                  <a:srgbClr val="FFFFFF"/>
                </a:solidFill>
                <a:hlinkClick r:id="rId9"/>
              </a:rPr>
              <a:t>beliefs</a:t>
            </a:r>
            <a:r>
              <a:rPr lang="en" sz="1800">
                <a:solidFill>
                  <a:srgbClr val="FFFFFF"/>
                </a:solidFill>
              </a:rPr>
              <a:t>, etc</a:t>
            </a:r>
          </a:p>
          <a:p>
            <a:pPr indent="-228600" lvl="1" marL="914400" rtl="0">
              <a:lnSpc>
                <a:spcPct val="115000"/>
              </a:lnSpc>
              <a:spcBef>
                <a:spcPts val="0"/>
              </a:spcBef>
              <a:spcAft>
                <a:spcPts val="1600"/>
              </a:spcAft>
              <a:buClr>
                <a:srgbClr val="FFFFFF"/>
              </a:buClr>
            </a:pPr>
            <a:r>
              <a:rPr lang="en">
                <a:solidFill>
                  <a:srgbClr val="FFFFFF"/>
                </a:solidFill>
              </a:rPr>
              <a:t>Between realism and idealism</a:t>
            </a:r>
          </a:p>
          <a:p>
            <a:pPr lvl="0">
              <a:spcBef>
                <a:spcPts val="0"/>
              </a:spcBef>
              <a:buNone/>
            </a:pPr>
            <a:r>
              <a:t/>
            </a:r>
            <a:endParaRPr>
              <a:solidFill>
                <a:srgbClr val="FFFFFF"/>
              </a:solidFil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159" name="Shape 15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Naive Realism</a:t>
            </a:r>
          </a:p>
        </p:txBody>
      </p:sp>
      <p:sp>
        <p:nvSpPr>
          <p:cNvPr id="160" name="Shape 160"/>
          <p:cNvSpPr txBox="1"/>
          <p:nvPr>
            <p:ph idx="1" type="body"/>
          </p:nvPr>
        </p:nvSpPr>
        <p:spPr>
          <a:xfrm>
            <a:off x="311700" y="1152475"/>
            <a:ext cx="5118300"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The </a:t>
            </a:r>
            <a:r>
              <a:rPr lang="en">
                <a:solidFill>
                  <a:srgbClr val="FFFFFF"/>
                </a:solidFill>
                <a:hlinkClick r:id="rId4"/>
              </a:rPr>
              <a:t>senses</a:t>
            </a:r>
            <a:r>
              <a:rPr lang="en">
                <a:solidFill>
                  <a:srgbClr val="FFFFFF"/>
                </a:solidFill>
              </a:rPr>
              <a:t> provide us with direct </a:t>
            </a:r>
            <a:r>
              <a:rPr lang="en">
                <a:solidFill>
                  <a:srgbClr val="FFFFFF"/>
                </a:solidFill>
                <a:hlinkClick r:id="rId5"/>
              </a:rPr>
              <a:t>awareness</a:t>
            </a:r>
            <a:r>
              <a:rPr lang="en">
                <a:solidFill>
                  <a:srgbClr val="FFFFFF"/>
                </a:solidFill>
              </a:rPr>
              <a:t> of the external world</a:t>
            </a:r>
          </a:p>
          <a:p>
            <a:pPr lvl="0" rtl="0">
              <a:spcBef>
                <a:spcPts val="0"/>
              </a:spcBef>
              <a:spcAft>
                <a:spcPts val="1000"/>
              </a:spcAft>
              <a:buNone/>
            </a:pPr>
            <a:r>
              <a:t/>
            </a:r>
            <a:endParaRPr>
              <a:solidFill>
                <a:srgbClr val="FFFFFF"/>
              </a:solidFill>
            </a:endParaRPr>
          </a:p>
          <a:p>
            <a:pPr indent="-228600" lvl="0" marL="457200" rtl="0">
              <a:spcBef>
                <a:spcPts val="0"/>
              </a:spcBef>
              <a:spcAft>
                <a:spcPts val="1000"/>
              </a:spcAft>
              <a:buClr>
                <a:srgbClr val="FFFFFF"/>
              </a:buClr>
            </a:pPr>
            <a:r>
              <a:rPr lang="en">
                <a:solidFill>
                  <a:srgbClr val="FFFFFF"/>
                </a:solidFill>
              </a:rPr>
              <a:t>We perceive </a:t>
            </a:r>
            <a:r>
              <a:rPr lang="en">
                <a:solidFill>
                  <a:srgbClr val="FFFFFF"/>
                </a:solidFill>
                <a:hlinkClick r:id="rId6"/>
              </a:rPr>
              <a:t>objects</a:t>
            </a:r>
            <a:r>
              <a:rPr lang="en">
                <a:solidFill>
                  <a:srgbClr val="FFFFFF"/>
                </a:solidFill>
              </a:rPr>
              <a:t> as they </a:t>
            </a:r>
            <a:r>
              <a:rPr i="1" lang="en">
                <a:solidFill>
                  <a:srgbClr val="FFFFFF"/>
                </a:solidFill>
              </a:rPr>
              <a:t>really</a:t>
            </a:r>
            <a:r>
              <a:rPr lang="en">
                <a:solidFill>
                  <a:srgbClr val="FFFFFF"/>
                </a:solidFill>
              </a:rPr>
              <a:t> are</a:t>
            </a:r>
          </a:p>
          <a:p>
            <a:pPr lvl="0" rtl="0">
              <a:spcBef>
                <a:spcPts val="0"/>
              </a:spcBef>
              <a:spcAft>
                <a:spcPts val="1000"/>
              </a:spcAft>
              <a:buNone/>
            </a:pPr>
            <a:r>
              <a:t/>
            </a:r>
            <a:endParaRPr>
              <a:solidFill>
                <a:srgbClr val="FFFFFF"/>
              </a:solidFill>
            </a:endParaRPr>
          </a:p>
          <a:p>
            <a:pPr indent="-228600" lvl="0" marL="457200" rtl="0">
              <a:spcBef>
                <a:spcPts val="0"/>
              </a:spcBef>
              <a:spcAft>
                <a:spcPts val="1000"/>
              </a:spcAft>
              <a:buClr>
                <a:srgbClr val="FFFFFF"/>
              </a:buClr>
            </a:pPr>
            <a:r>
              <a:rPr lang="en">
                <a:solidFill>
                  <a:srgbClr val="FFFFFF"/>
                </a:solidFill>
              </a:rPr>
              <a:t>However, this doesn’t account for our experience that may change, or external factors that impact our perception </a:t>
            </a:r>
          </a:p>
          <a:p>
            <a:pPr lvl="0">
              <a:spcBef>
                <a:spcPts val="0"/>
              </a:spcBef>
              <a:spcAft>
                <a:spcPts val="1000"/>
              </a:spcAft>
              <a:buNone/>
            </a:pPr>
            <a:r>
              <a:t/>
            </a:r>
            <a:endParaRPr>
              <a:solidFill>
                <a:srgbClr val="FFFFFF"/>
              </a:solidFill>
            </a:endParaRPr>
          </a:p>
        </p:txBody>
      </p:sp>
      <p:pic>
        <p:nvPicPr>
          <p:cNvPr id="161" name="Shape 161"/>
          <p:cNvPicPr preferRelativeResize="0"/>
          <p:nvPr/>
        </p:nvPicPr>
        <p:blipFill>
          <a:blip r:embed="rId7">
            <a:alphaModFix/>
          </a:blip>
          <a:stretch>
            <a:fillRect/>
          </a:stretch>
        </p:blipFill>
        <p:spPr>
          <a:xfrm>
            <a:off x="5146493" y="741000"/>
            <a:ext cx="4048180" cy="407332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pic>
        <p:nvPicPr>
          <p:cNvPr id="166" name="Shape 166"/>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167" name="Shape 16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Solipsism</a:t>
            </a:r>
          </a:p>
        </p:txBody>
      </p:sp>
      <p:sp>
        <p:nvSpPr>
          <p:cNvPr id="168" name="Shape 168"/>
          <p:cNvSpPr txBox="1"/>
          <p:nvPr>
            <p:ph idx="1" type="body"/>
          </p:nvPr>
        </p:nvSpPr>
        <p:spPr>
          <a:xfrm>
            <a:off x="311700" y="1152475"/>
            <a:ext cx="5514000" cy="3416400"/>
          </a:xfrm>
          <a:prstGeom prst="rect">
            <a:avLst/>
          </a:prstGeom>
        </p:spPr>
        <p:txBody>
          <a:bodyPr anchorCtr="0" anchor="t" bIns="91425" lIns="91425" rIns="91425" tIns="91425">
            <a:noAutofit/>
          </a:bodyPr>
          <a:lstStyle/>
          <a:p>
            <a:pPr indent="-228600" lvl="0" marL="457200" rtl="0">
              <a:spcBef>
                <a:spcPts val="0"/>
              </a:spcBef>
              <a:spcAft>
                <a:spcPts val="0"/>
              </a:spcAft>
              <a:buClr>
                <a:srgbClr val="FFFFFF"/>
              </a:buClr>
            </a:pPr>
            <a:r>
              <a:rPr lang="en">
                <a:solidFill>
                  <a:srgbClr val="FFFFFF"/>
                </a:solidFill>
              </a:rPr>
              <a:t>Only one's own </a:t>
            </a:r>
            <a:r>
              <a:rPr lang="en">
                <a:solidFill>
                  <a:srgbClr val="FFFFFF"/>
                </a:solidFill>
                <a:hlinkClick r:id="rId4"/>
              </a:rPr>
              <a:t>mind</a:t>
            </a:r>
            <a:r>
              <a:rPr lang="en">
                <a:solidFill>
                  <a:srgbClr val="FFFFFF"/>
                </a:solidFill>
              </a:rPr>
              <a:t> is sure to exist</a:t>
            </a:r>
          </a:p>
          <a:p>
            <a:pPr lvl="0" rtl="0">
              <a:spcBef>
                <a:spcPts val="0"/>
              </a:spcBef>
              <a:spcAft>
                <a:spcPts val="0"/>
              </a:spcAft>
              <a:buNone/>
            </a:pPr>
            <a:r>
              <a:t/>
            </a:r>
            <a:endParaRPr>
              <a:solidFill>
                <a:srgbClr val="FFFFFF"/>
              </a:solidFill>
            </a:endParaRPr>
          </a:p>
          <a:p>
            <a:pPr indent="-228600" lvl="0" marL="457200" rtl="0">
              <a:spcBef>
                <a:spcPts val="0"/>
              </a:spcBef>
              <a:spcAft>
                <a:spcPts val="1000"/>
              </a:spcAft>
              <a:buClr>
                <a:srgbClr val="FFFFFF"/>
              </a:buClr>
            </a:pPr>
            <a:r>
              <a:rPr lang="en">
                <a:solidFill>
                  <a:srgbClr val="FFFFFF"/>
                </a:solidFill>
              </a:rPr>
              <a:t>Epistemological: </a:t>
            </a:r>
          </a:p>
          <a:p>
            <a:pPr indent="-228600" lvl="1" marL="914400" rtl="0">
              <a:spcBef>
                <a:spcPts val="0"/>
              </a:spcBef>
              <a:spcAft>
                <a:spcPts val="1000"/>
              </a:spcAft>
              <a:buClr>
                <a:srgbClr val="FFFFFF"/>
              </a:buClr>
            </a:pPr>
            <a:r>
              <a:rPr lang="en">
                <a:solidFill>
                  <a:srgbClr val="FFFFFF"/>
                </a:solidFill>
              </a:rPr>
              <a:t>Knowledge of anything outside one's own mind is unsure</a:t>
            </a:r>
          </a:p>
          <a:p>
            <a:pPr lvl="0" rtl="0">
              <a:spcBef>
                <a:spcPts val="0"/>
              </a:spcBef>
              <a:spcAft>
                <a:spcPts val="1000"/>
              </a:spcAft>
              <a:buNone/>
            </a:pPr>
            <a:r>
              <a:t/>
            </a:r>
            <a:endParaRPr>
              <a:solidFill>
                <a:srgbClr val="FFFFFF"/>
              </a:solidFill>
            </a:endParaRPr>
          </a:p>
          <a:p>
            <a:pPr indent="-228600" lvl="0" marL="457200" rtl="0">
              <a:spcBef>
                <a:spcPts val="0"/>
              </a:spcBef>
              <a:spcAft>
                <a:spcPts val="1000"/>
              </a:spcAft>
              <a:buClr>
                <a:srgbClr val="FFFFFF"/>
              </a:buClr>
            </a:pPr>
            <a:r>
              <a:rPr lang="en">
                <a:solidFill>
                  <a:srgbClr val="FFFFFF"/>
                </a:solidFill>
              </a:rPr>
              <a:t>Metaphysical: </a:t>
            </a:r>
          </a:p>
          <a:p>
            <a:pPr indent="-228600" lvl="1" marL="914400" rtl="0">
              <a:spcBef>
                <a:spcPts val="0"/>
              </a:spcBef>
              <a:spcAft>
                <a:spcPts val="1000"/>
              </a:spcAft>
              <a:buClr>
                <a:srgbClr val="FFFFFF"/>
              </a:buClr>
            </a:pPr>
            <a:r>
              <a:rPr lang="en">
                <a:solidFill>
                  <a:srgbClr val="FFFFFF"/>
                </a:solidFill>
              </a:rPr>
              <a:t>The world and other minds do not exist</a:t>
            </a:r>
          </a:p>
          <a:p>
            <a:pPr lvl="0">
              <a:spcBef>
                <a:spcPts val="0"/>
              </a:spcBef>
              <a:spcAft>
                <a:spcPts val="1000"/>
              </a:spcAft>
              <a:buNone/>
            </a:pPr>
            <a:r>
              <a:t/>
            </a:r>
            <a:endParaRPr>
              <a:solidFill>
                <a:srgbClr val="FFFFFF"/>
              </a:solidFill>
            </a:endParaRPr>
          </a:p>
        </p:txBody>
      </p:sp>
      <p:pic>
        <p:nvPicPr>
          <p:cNvPr id="169" name="Shape 169"/>
          <p:cNvPicPr preferRelativeResize="0"/>
          <p:nvPr/>
        </p:nvPicPr>
        <p:blipFill>
          <a:blip r:embed="rId5">
            <a:alphaModFix/>
          </a:blip>
          <a:stretch>
            <a:fillRect/>
          </a:stretch>
        </p:blipFill>
        <p:spPr>
          <a:xfrm>
            <a:off x="5498224" y="1389299"/>
            <a:ext cx="3603549" cy="360354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pic>
        <p:nvPicPr>
          <p:cNvPr id="174" name="Shape 174"/>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175" name="Shape 17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Reality as an Illusion	</a:t>
            </a:r>
          </a:p>
        </p:txBody>
      </p:sp>
      <p:sp>
        <p:nvSpPr>
          <p:cNvPr id="176" name="Shape 17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a:spcBef>
                <a:spcPts val="0"/>
              </a:spcBef>
              <a:buClr>
                <a:srgbClr val="FFFFFF"/>
              </a:buClr>
            </a:pPr>
            <a:r>
              <a:rPr lang="en">
                <a:solidFill>
                  <a:srgbClr val="FFFFFF"/>
                </a:solidFill>
              </a:rPr>
              <a:t>Plato’s Allegory of the Cave</a:t>
            </a:r>
          </a:p>
          <a:p>
            <a:pPr lvl="0" rtl="0">
              <a:spcBef>
                <a:spcPts val="0"/>
              </a:spcBef>
              <a:buNone/>
            </a:pPr>
            <a:r>
              <a:t/>
            </a:r>
            <a:endParaRPr>
              <a:solidFill>
                <a:srgbClr val="FFFFFF"/>
              </a:solidFill>
            </a:endParaRPr>
          </a:p>
          <a:p>
            <a:pPr indent="-228600" lvl="0" marL="457200" rtl="0">
              <a:spcBef>
                <a:spcPts val="0"/>
              </a:spcBef>
              <a:buClr>
                <a:srgbClr val="FFFFFF"/>
              </a:buClr>
            </a:pPr>
            <a:r>
              <a:rPr lang="en">
                <a:solidFill>
                  <a:srgbClr val="FFFFFF"/>
                </a:solidFill>
              </a:rPr>
              <a:t>Descartes' Evil Demon</a:t>
            </a:r>
          </a:p>
          <a:p>
            <a:pPr lvl="0">
              <a:spcBef>
                <a:spcPts val="0"/>
              </a:spcBef>
              <a:buNone/>
            </a:pPr>
            <a:r>
              <a:t/>
            </a:r>
            <a:endParaRPr>
              <a:solidFill>
                <a:srgbClr val="FFFFFF"/>
              </a:solidFill>
            </a:endParaRPr>
          </a:p>
          <a:p>
            <a:pPr indent="-228600" lvl="0" marL="457200">
              <a:spcBef>
                <a:spcPts val="0"/>
              </a:spcBef>
              <a:buClr>
                <a:srgbClr val="FFFFFF"/>
              </a:buClr>
            </a:pPr>
            <a:r>
              <a:rPr lang="en">
                <a:solidFill>
                  <a:srgbClr val="FFFFFF"/>
                </a:solidFill>
              </a:rPr>
              <a:t>Zhuang Zhou’s Butterfly Dream</a:t>
            </a:r>
          </a:p>
        </p:txBody>
      </p:sp>
      <p:pic>
        <p:nvPicPr>
          <p:cNvPr id="177" name="Shape 177"/>
          <p:cNvPicPr preferRelativeResize="0"/>
          <p:nvPr/>
        </p:nvPicPr>
        <p:blipFill>
          <a:blip r:embed="rId4">
            <a:alphaModFix/>
          </a:blip>
          <a:stretch>
            <a:fillRect/>
          </a:stretch>
        </p:blipFill>
        <p:spPr>
          <a:xfrm>
            <a:off x="4922875" y="1267075"/>
            <a:ext cx="3909424" cy="260934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pic>
        <p:nvPicPr>
          <p:cNvPr id="182" name="Shape 182"/>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183" name="Shape 18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i="1" lang="en" sz="3000">
                <a:solidFill>
                  <a:srgbClr val="FFFFFF"/>
                </a:solidFill>
                <a:latin typeface="Times New Roman"/>
                <a:ea typeface="Times New Roman"/>
                <a:cs typeface="Times New Roman"/>
                <a:sym typeface="Times New Roman"/>
              </a:rPr>
              <a:t>Plato and his Cave</a:t>
            </a:r>
          </a:p>
        </p:txBody>
      </p:sp>
      <p:sp>
        <p:nvSpPr>
          <p:cNvPr id="184" name="Shape 184"/>
          <p:cNvSpPr txBox="1"/>
          <p:nvPr>
            <p:ph idx="1" type="body"/>
          </p:nvPr>
        </p:nvSpPr>
        <p:spPr>
          <a:xfrm>
            <a:off x="311700" y="1152475"/>
            <a:ext cx="5241000" cy="1589700"/>
          </a:xfrm>
          <a:prstGeom prst="rect">
            <a:avLst/>
          </a:prstGeom>
        </p:spPr>
        <p:txBody>
          <a:bodyPr anchorCtr="0" anchor="t" bIns="91425" lIns="91425" rIns="91425" tIns="91425">
            <a:noAutofit/>
          </a:bodyPr>
          <a:lstStyle/>
          <a:p>
            <a:pPr lvl="0" rtl="0">
              <a:spcBef>
                <a:spcPts val="0"/>
              </a:spcBef>
              <a:buNone/>
            </a:pPr>
            <a:r>
              <a:rPr lang="en">
                <a:solidFill>
                  <a:srgbClr val="FFFFFF"/>
                </a:solidFill>
              </a:rPr>
              <a:t>Plato’s Theory of the Forms:</a:t>
            </a:r>
          </a:p>
          <a:p>
            <a:pPr lvl="0" rtl="0">
              <a:spcBef>
                <a:spcPts val="0"/>
              </a:spcBef>
              <a:buNone/>
            </a:pPr>
            <a:r>
              <a:rPr lang="en">
                <a:solidFill>
                  <a:srgbClr val="FFFFFF"/>
                </a:solidFill>
              </a:rPr>
              <a:t>- World of Appearances</a:t>
            </a:r>
          </a:p>
          <a:p>
            <a:pPr lvl="0" rtl="0">
              <a:spcBef>
                <a:spcPts val="0"/>
              </a:spcBef>
              <a:buNone/>
            </a:pPr>
            <a:r>
              <a:rPr lang="en">
                <a:solidFill>
                  <a:srgbClr val="FFFFFF"/>
                </a:solidFill>
              </a:rPr>
              <a:t>- World of the Forms</a:t>
            </a:r>
          </a:p>
          <a:p>
            <a:pPr lvl="0">
              <a:spcBef>
                <a:spcPts val="0"/>
              </a:spcBef>
              <a:buNone/>
            </a:pPr>
            <a:r>
              <a:t/>
            </a:r>
            <a:endParaRPr>
              <a:solidFill>
                <a:srgbClr val="FFFFFF"/>
              </a:solidFill>
            </a:endParaRPr>
          </a:p>
        </p:txBody>
      </p:sp>
      <p:pic>
        <p:nvPicPr>
          <p:cNvPr id="185" name="Shape 185"/>
          <p:cNvPicPr preferRelativeResize="0"/>
          <p:nvPr/>
        </p:nvPicPr>
        <p:blipFill>
          <a:blip r:embed="rId4">
            <a:alphaModFix/>
          </a:blip>
          <a:stretch>
            <a:fillRect/>
          </a:stretch>
        </p:blipFill>
        <p:spPr>
          <a:xfrm>
            <a:off x="4842614" y="130200"/>
            <a:ext cx="4120985" cy="2939500"/>
          </a:xfrm>
          <a:prstGeom prst="rect">
            <a:avLst/>
          </a:prstGeom>
          <a:noFill/>
          <a:ln>
            <a:noFill/>
          </a:ln>
        </p:spPr>
      </p:pic>
      <p:sp>
        <p:nvSpPr>
          <p:cNvPr id="186" name="Shape 186"/>
          <p:cNvSpPr txBox="1"/>
          <p:nvPr/>
        </p:nvSpPr>
        <p:spPr>
          <a:xfrm>
            <a:off x="311700" y="3069700"/>
            <a:ext cx="5160300" cy="1500900"/>
          </a:xfrm>
          <a:prstGeom prst="rect">
            <a:avLst/>
          </a:prstGeom>
          <a:noFill/>
          <a:ln>
            <a:noFill/>
          </a:ln>
        </p:spPr>
        <p:txBody>
          <a:bodyPr anchorCtr="0" anchor="t" bIns="91425" lIns="91425" rIns="91425" tIns="91425">
            <a:noAutofit/>
          </a:bodyPr>
          <a:lstStyle/>
          <a:p>
            <a:pPr lvl="0" rtl="0">
              <a:lnSpc>
                <a:spcPct val="115000"/>
              </a:lnSpc>
              <a:spcBef>
                <a:spcPts val="0"/>
              </a:spcBef>
              <a:spcAft>
                <a:spcPts val="1000"/>
              </a:spcAft>
              <a:buNone/>
            </a:pPr>
            <a:r>
              <a:rPr lang="en" sz="1800">
                <a:solidFill>
                  <a:srgbClr val="FFFFFF"/>
                </a:solidFill>
              </a:rPr>
              <a:t>• Our reality is a representation of the true form of reality in the World of the Forms</a:t>
            </a:r>
          </a:p>
          <a:p>
            <a:pPr lvl="0" rtl="0">
              <a:lnSpc>
                <a:spcPct val="115000"/>
              </a:lnSpc>
              <a:spcBef>
                <a:spcPts val="0"/>
              </a:spcBef>
              <a:spcAft>
                <a:spcPts val="1600"/>
              </a:spcAft>
              <a:buNone/>
            </a:pPr>
            <a:r>
              <a:rPr lang="en" sz="1800">
                <a:solidFill>
                  <a:srgbClr val="FFFFFF"/>
                </a:solidFill>
              </a:rPr>
              <a:t>• Uses the Allegory of the Cave to explain this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pic>
        <p:nvPicPr>
          <p:cNvPr id="191" name="Shape 191"/>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192" name="Shape 19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Rene Descartes</a:t>
            </a:r>
          </a:p>
        </p:txBody>
      </p:sp>
      <p:sp>
        <p:nvSpPr>
          <p:cNvPr id="193" name="Shape 193"/>
          <p:cNvSpPr txBox="1"/>
          <p:nvPr>
            <p:ph idx="1" type="body"/>
          </p:nvPr>
        </p:nvSpPr>
        <p:spPr>
          <a:xfrm>
            <a:off x="311700" y="1152475"/>
            <a:ext cx="8520600" cy="3668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Cartesian Dualism: </a:t>
            </a:r>
          </a:p>
          <a:p>
            <a:pPr indent="-228600" lvl="1" marL="914400" rtl="0">
              <a:spcBef>
                <a:spcPts val="0"/>
              </a:spcBef>
              <a:buClr>
                <a:srgbClr val="FFFFFF"/>
              </a:buClr>
            </a:pPr>
            <a:r>
              <a:rPr lang="en">
                <a:solidFill>
                  <a:srgbClr val="FFFFFF"/>
                </a:solidFill>
              </a:rPr>
              <a:t>Relationship between the mind and the body</a:t>
            </a:r>
          </a:p>
          <a:p>
            <a:pPr indent="0" lvl="0" marL="457200" rtl="0">
              <a:spcBef>
                <a:spcPts val="0"/>
              </a:spcBef>
              <a:buNone/>
            </a:pPr>
            <a:r>
              <a:t/>
            </a:r>
            <a:endParaRPr>
              <a:solidFill>
                <a:srgbClr val="FFFFFF"/>
              </a:solidFill>
            </a:endParaRPr>
          </a:p>
          <a:p>
            <a:pPr indent="-228600" lvl="0" marL="457200" rtl="0">
              <a:spcBef>
                <a:spcPts val="0"/>
              </a:spcBef>
              <a:buClr>
                <a:srgbClr val="FFFFFF"/>
              </a:buClr>
            </a:pPr>
            <a:r>
              <a:rPr lang="en">
                <a:solidFill>
                  <a:srgbClr val="FFFFFF"/>
                </a:solidFill>
              </a:rPr>
              <a:t>Cogito Ergo Sum</a:t>
            </a:r>
          </a:p>
          <a:p>
            <a:pPr indent="-228600" lvl="1" marL="914400" rtl="0">
              <a:spcBef>
                <a:spcPts val="0"/>
              </a:spcBef>
              <a:buClr>
                <a:srgbClr val="FFFFFF"/>
              </a:buClr>
            </a:pPr>
            <a:r>
              <a:rPr lang="en">
                <a:solidFill>
                  <a:srgbClr val="FFFFFF"/>
                </a:solidFill>
              </a:rPr>
              <a:t>‘I think, therefore I am’</a:t>
            </a:r>
          </a:p>
          <a:p>
            <a:pPr indent="-228600" lvl="1" marL="914400" rtl="0">
              <a:lnSpc>
                <a:spcPct val="115000"/>
              </a:lnSpc>
              <a:spcBef>
                <a:spcPts val="0"/>
              </a:spcBef>
              <a:spcAft>
                <a:spcPts val="1000"/>
              </a:spcAft>
              <a:buClr>
                <a:srgbClr val="FFFFFF"/>
              </a:buClr>
            </a:pPr>
            <a:r>
              <a:rPr lang="en">
                <a:solidFill>
                  <a:srgbClr val="FFFFFF"/>
                </a:solidFill>
              </a:rPr>
              <a:t>Thinking requires a thinker, therefore you exist</a:t>
            </a:r>
          </a:p>
          <a:p>
            <a:pPr indent="0" lvl="0" marL="457200" rtl="0">
              <a:lnSpc>
                <a:spcPct val="115000"/>
              </a:lnSpc>
              <a:spcBef>
                <a:spcPts val="0"/>
              </a:spcBef>
              <a:spcAft>
                <a:spcPts val="1000"/>
              </a:spcAft>
              <a:buNone/>
            </a:pPr>
            <a:r>
              <a:t/>
            </a:r>
            <a:endParaRPr>
              <a:solidFill>
                <a:srgbClr val="FFFFFF"/>
              </a:solidFill>
            </a:endParaRPr>
          </a:p>
          <a:p>
            <a:pPr indent="-228600" lvl="0" marL="457200" rtl="0">
              <a:spcBef>
                <a:spcPts val="0"/>
              </a:spcBef>
              <a:buClr>
                <a:srgbClr val="FFFFFF"/>
              </a:buClr>
            </a:pPr>
            <a:r>
              <a:rPr lang="en">
                <a:solidFill>
                  <a:srgbClr val="FFFFFF"/>
                </a:solidFill>
              </a:rPr>
              <a:t>We perceive our body through our senses, but they have been deceived before.</a:t>
            </a:r>
          </a:p>
          <a:p>
            <a:pPr indent="-228600" lvl="1" marL="914400" rtl="0">
              <a:spcBef>
                <a:spcPts val="0"/>
              </a:spcBef>
              <a:buClr>
                <a:srgbClr val="FFFFFF"/>
              </a:buClr>
            </a:pPr>
            <a:r>
              <a:rPr lang="en">
                <a:solidFill>
                  <a:srgbClr val="FFFFFF"/>
                </a:solidFill>
              </a:rPr>
              <a:t>Only indubitable knowledge is that we are ‘thinking beings’.</a:t>
            </a:r>
          </a:p>
        </p:txBody>
      </p:sp>
      <p:pic>
        <p:nvPicPr>
          <p:cNvPr id="194" name="Shape 194"/>
          <p:cNvPicPr preferRelativeResize="0"/>
          <p:nvPr/>
        </p:nvPicPr>
        <p:blipFill>
          <a:blip r:embed="rId4">
            <a:alphaModFix/>
          </a:blip>
          <a:stretch>
            <a:fillRect/>
          </a:stretch>
        </p:blipFill>
        <p:spPr>
          <a:xfrm>
            <a:off x="6110475" y="376799"/>
            <a:ext cx="2621199" cy="349942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pic>
        <p:nvPicPr>
          <p:cNvPr id="61" name="Shape 61"/>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Shape 62"/>
          <p:cNvSpPr txBox="1"/>
          <p:nvPr>
            <p:ph type="ctrTitle"/>
          </p:nvPr>
        </p:nvSpPr>
        <p:spPr>
          <a:xfrm>
            <a:off x="270283" y="781525"/>
            <a:ext cx="8520600" cy="2052600"/>
          </a:xfrm>
          <a:prstGeom prst="rect">
            <a:avLst/>
          </a:prstGeom>
        </p:spPr>
        <p:txBody>
          <a:bodyPr anchorCtr="0" anchor="b" bIns="91425" lIns="91425" rIns="91425" tIns="91425">
            <a:noAutofit/>
          </a:bodyPr>
          <a:lstStyle/>
          <a:p>
            <a:pPr lvl="0">
              <a:spcBef>
                <a:spcPts val="0"/>
              </a:spcBef>
              <a:buNone/>
            </a:pPr>
            <a:r>
              <a:rPr lang="en">
                <a:solidFill>
                  <a:srgbClr val="F3F3F3"/>
                </a:solidFill>
                <a:latin typeface="Times New Roman"/>
                <a:ea typeface="Times New Roman"/>
                <a:cs typeface="Times New Roman"/>
                <a:sym typeface="Times New Roman"/>
              </a:rPr>
              <a:t>Nature of Reality</a:t>
            </a:r>
          </a:p>
        </p:txBody>
      </p:sp>
      <p:sp>
        <p:nvSpPr>
          <p:cNvPr id="63" name="Shape 63"/>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i="1" lang="en">
                <a:solidFill>
                  <a:srgbClr val="EFEFEF"/>
                </a:solidFill>
                <a:latin typeface="Times New Roman"/>
                <a:ea typeface="Times New Roman"/>
                <a:cs typeface="Times New Roman"/>
                <a:sym typeface="Times New Roman"/>
              </a:rPr>
              <a:t>Scientific Reasoning</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pic>
        <p:nvPicPr>
          <p:cNvPr id="199" name="Shape 199"/>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200" name="Shape 20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lang="en" sz="3000">
                <a:solidFill>
                  <a:srgbClr val="FFFFFF"/>
                </a:solidFill>
                <a:latin typeface="Times New Roman"/>
                <a:ea typeface="Times New Roman"/>
                <a:cs typeface="Times New Roman"/>
                <a:sym typeface="Times New Roman"/>
              </a:rPr>
              <a:t>Rene Descartes</a:t>
            </a:r>
          </a:p>
        </p:txBody>
      </p:sp>
      <p:sp>
        <p:nvSpPr>
          <p:cNvPr id="201" name="Shape 20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600"/>
              </a:spcBef>
              <a:spcAft>
                <a:spcPts val="600"/>
              </a:spcAft>
              <a:buClr>
                <a:srgbClr val="FFFFFF"/>
              </a:buClr>
            </a:pPr>
            <a:r>
              <a:rPr lang="en">
                <a:solidFill>
                  <a:srgbClr val="FFFFFF"/>
                </a:solidFill>
              </a:rPr>
              <a:t>Wax Argument</a:t>
            </a:r>
          </a:p>
          <a:p>
            <a:pPr indent="-228600" lvl="1" marL="914400" rtl="0">
              <a:spcBef>
                <a:spcPts val="600"/>
              </a:spcBef>
              <a:spcAft>
                <a:spcPts val="600"/>
              </a:spcAft>
              <a:buClr>
                <a:srgbClr val="FFFFFF"/>
              </a:buClr>
            </a:pPr>
            <a:r>
              <a:rPr i="1" lang="en">
                <a:solidFill>
                  <a:srgbClr val="FFFFFF"/>
                </a:solidFill>
              </a:rPr>
              <a:t>“And so something that I thought I was seeing with my eyes is in fact grasped solely by the faculty of judgment which is in my mind.”</a:t>
            </a:r>
          </a:p>
          <a:p>
            <a:pPr indent="0" lvl="0" marL="457200" rtl="0">
              <a:spcBef>
                <a:spcPts val="600"/>
              </a:spcBef>
              <a:spcAft>
                <a:spcPts val="600"/>
              </a:spcAft>
              <a:buNone/>
            </a:pPr>
            <a:r>
              <a:t/>
            </a:r>
            <a:endParaRPr i="1">
              <a:solidFill>
                <a:srgbClr val="FFFFFF"/>
              </a:solidFill>
            </a:endParaRPr>
          </a:p>
          <a:p>
            <a:pPr indent="-228600" lvl="0" marL="457200" rtl="0">
              <a:spcBef>
                <a:spcPts val="600"/>
              </a:spcBef>
              <a:spcAft>
                <a:spcPts val="600"/>
              </a:spcAft>
              <a:buClr>
                <a:srgbClr val="FFFFFF"/>
              </a:buClr>
            </a:pPr>
            <a:r>
              <a:rPr lang="en">
                <a:solidFill>
                  <a:srgbClr val="FFFFFF"/>
                </a:solidFill>
              </a:rPr>
              <a:t>The Evil Demon</a:t>
            </a:r>
          </a:p>
          <a:p>
            <a:pPr indent="-228600" lvl="1" marL="914400" rtl="0">
              <a:spcBef>
                <a:spcPts val="600"/>
              </a:spcBef>
              <a:spcAft>
                <a:spcPts val="600"/>
              </a:spcAft>
              <a:buClr>
                <a:srgbClr val="FFFFFF"/>
              </a:buClr>
            </a:pPr>
            <a:r>
              <a:rPr lang="en">
                <a:solidFill>
                  <a:srgbClr val="FFFFFF"/>
                </a:solidFill>
              </a:rPr>
              <a:t>Presents a complete illusion of                                                                                                         an external world</a:t>
            </a:r>
          </a:p>
          <a:p>
            <a:pPr indent="0" lvl="0" marL="457200">
              <a:spcBef>
                <a:spcPts val="0"/>
              </a:spcBef>
              <a:buNone/>
            </a:pPr>
            <a:r>
              <a:t/>
            </a:r>
            <a:endParaRPr>
              <a:solidFill>
                <a:srgbClr val="FFFFFF"/>
              </a:solidFill>
            </a:endParaRPr>
          </a:p>
        </p:txBody>
      </p:sp>
      <p:pic>
        <p:nvPicPr>
          <p:cNvPr id="202" name="Shape 202"/>
          <p:cNvPicPr preferRelativeResize="0"/>
          <p:nvPr/>
        </p:nvPicPr>
        <p:blipFill>
          <a:blip r:embed="rId4">
            <a:alphaModFix/>
          </a:blip>
          <a:stretch>
            <a:fillRect/>
          </a:stretch>
        </p:blipFill>
        <p:spPr>
          <a:xfrm>
            <a:off x="3982424" y="2156299"/>
            <a:ext cx="4849875" cy="2860074"/>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pic>
        <p:nvPicPr>
          <p:cNvPr id="207" name="Shape 207"/>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208" name="Shape 2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Empiricism</a:t>
            </a:r>
          </a:p>
        </p:txBody>
      </p:sp>
      <p:sp>
        <p:nvSpPr>
          <p:cNvPr id="209" name="Shape 209"/>
          <p:cNvSpPr txBox="1"/>
          <p:nvPr>
            <p:ph idx="1" type="body"/>
          </p:nvPr>
        </p:nvSpPr>
        <p:spPr>
          <a:xfrm>
            <a:off x="311700" y="1152475"/>
            <a:ext cx="8520600" cy="3707400"/>
          </a:xfrm>
          <a:prstGeom prst="rect">
            <a:avLst/>
          </a:prstGeom>
        </p:spPr>
        <p:txBody>
          <a:bodyPr anchorCtr="0" anchor="t" bIns="91425" lIns="91425" rIns="91425" tIns="91425">
            <a:noAutofit/>
          </a:bodyPr>
          <a:lstStyle/>
          <a:p>
            <a:pPr indent="-228600" lvl="0" marL="457200" rtl="0">
              <a:spcBef>
                <a:spcPts val="0"/>
              </a:spcBef>
              <a:spcAft>
                <a:spcPts val="1000"/>
              </a:spcAft>
              <a:buClr>
                <a:srgbClr val="FFFFFF"/>
              </a:buClr>
            </a:pPr>
            <a:r>
              <a:rPr lang="en">
                <a:solidFill>
                  <a:srgbClr val="FFFFFF"/>
                </a:solidFill>
              </a:rPr>
              <a:t>John Locke and David Hume opposed Descartes rationalism</a:t>
            </a:r>
          </a:p>
          <a:p>
            <a:pPr indent="-228600" lvl="0" marL="457200" rtl="0">
              <a:spcBef>
                <a:spcPts val="0"/>
              </a:spcBef>
              <a:spcAft>
                <a:spcPts val="1000"/>
              </a:spcAft>
              <a:buClr>
                <a:srgbClr val="FFFFFF"/>
              </a:buClr>
            </a:pPr>
            <a:r>
              <a:rPr lang="en">
                <a:solidFill>
                  <a:srgbClr val="FFFFFF"/>
                </a:solidFill>
              </a:rPr>
              <a:t>Locke was an empiricist, so believed knowledge came from our senses.</a:t>
            </a:r>
          </a:p>
          <a:p>
            <a:pPr indent="-228600" lvl="0" marL="457200" rtl="0">
              <a:spcBef>
                <a:spcPts val="0"/>
              </a:spcBef>
              <a:spcAft>
                <a:spcPts val="0"/>
              </a:spcAft>
              <a:buClr>
                <a:srgbClr val="FFFFFF"/>
              </a:buClr>
            </a:pPr>
            <a:r>
              <a:rPr i="1" lang="en">
                <a:solidFill>
                  <a:srgbClr val="FFFFFF"/>
                </a:solidFill>
              </a:rPr>
              <a:t>“There are no ideas without impressions.” - Hume</a:t>
            </a:r>
          </a:p>
          <a:p>
            <a:pPr indent="-228600" lvl="1" marL="914400" rtl="0">
              <a:spcBef>
                <a:spcPts val="0"/>
              </a:spcBef>
              <a:spcAft>
                <a:spcPts val="1000"/>
              </a:spcAft>
              <a:buClr>
                <a:srgbClr val="FFFFFF"/>
              </a:buClr>
            </a:pPr>
            <a:r>
              <a:rPr lang="en">
                <a:solidFill>
                  <a:srgbClr val="FFFFFF"/>
                </a:solidFill>
              </a:rPr>
              <a:t>Eg. a blind person cannot possess the concept of colour</a:t>
            </a:r>
          </a:p>
          <a:p>
            <a:pPr indent="-228600" lvl="0" marL="457200" rtl="0">
              <a:spcBef>
                <a:spcPts val="0"/>
              </a:spcBef>
              <a:spcAft>
                <a:spcPts val="1000"/>
              </a:spcAft>
              <a:buClr>
                <a:srgbClr val="FFFFFF"/>
              </a:buClr>
            </a:pPr>
            <a:r>
              <a:rPr lang="en">
                <a:solidFill>
                  <a:srgbClr val="FFFFFF"/>
                </a:solidFill>
              </a:rPr>
              <a:t>Sensory experience vs thought</a:t>
            </a:r>
          </a:p>
          <a:p>
            <a:pPr lvl="0">
              <a:spcBef>
                <a:spcPts val="0"/>
              </a:spcBef>
              <a:spcAft>
                <a:spcPts val="1000"/>
              </a:spcAft>
              <a:buNone/>
            </a:pPr>
            <a:r>
              <a:t/>
            </a:r>
            <a:endParaRPr>
              <a:solidFill>
                <a:srgbClr val="FFFFFF"/>
              </a:solidFill>
            </a:endParaRPr>
          </a:p>
        </p:txBody>
      </p:sp>
      <p:pic>
        <p:nvPicPr>
          <p:cNvPr id="210" name="Shape 210"/>
          <p:cNvPicPr preferRelativeResize="0"/>
          <p:nvPr/>
        </p:nvPicPr>
        <p:blipFill>
          <a:blip r:embed="rId4">
            <a:alphaModFix/>
          </a:blip>
          <a:stretch>
            <a:fillRect/>
          </a:stretch>
        </p:blipFill>
        <p:spPr>
          <a:xfrm>
            <a:off x="4599900" y="2701374"/>
            <a:ext cx="4159625" cy="23398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pic>
        <p:nvPicPr>
          <p:cNvPr id="215" name="Shape 215"/>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216" name="Shape 21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The Butterfly Dream</a:t>
            </a:r>
          </a:p>
        </p:txBody>
      </p:sp>
      <p:sp>
        <p:nvSpPr>
          <p:cNvPr id="217" name="Shape 21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lnSpc>
                <a:spcPct val="115000"/>
              </a:lnSpc>
              <a:spcBef>
                <a:spcPts val="0"/>
              </a:spcBef>
              <a:buClr>
                <a:srgbClr val="FFFFFF"/>
              </a:buClr>
            </a:pPr>
            <a:r>
              <a:rPr lang="en">
                <a:solidFill>
                  <a:srgbClr val="FFFFFF"/>
                </a:solidFill>
              </a:rPr>
              <a:t>Zhuangzi dreamed he was a butterfly</a:t>
            </a:r>
          </a:p>
          <a:p>
            <a:pPr indent="-228600" lvl="0" marL="457200" rtl="0">
              <a:lnSpc>
                <a:spcPct val="115000"/>
              </a:lnSpc>
              <a:spcBef>
                <a:spcPts val="0"/>
              </a:spcBef>
              <a:buClr>
                <a:srgbClr val="FFFFFF"/>
              </a:buClr>
            </a:pPr>
            <a:r>
              <a:rPr lang="en">
                <a:solidFill>
                  <a:srgbClr val="FFFFFF"/>
                </a:solidFill>
              </a:rPr>
              <a:t>Woke up, but wasn’t sure if he was actually dreaming he was a human</a:t>
            </a:r>
          </a:p>
          <a:p>
            <a:pPr indent="-228600" lvl="0" marL="457200" rtl="0">
              <a:lnSpc>
                <a:spcPct val="115000"/>
              </a:lnSpc>
              <a:spcBef>
                <a:spcPts val="0"/>
              </a:spcBef>
              <a:buClr>
                <a:srgbClr val="FFFFFF"/>
              </a:buClr>
            </a:pPr>
            <a:r>
              <a:rPr lang="en">
                <a:solidFill>
                  <a:srgbClr val="FFFFFF"/>
                </a:solidFill>
              </a:rPr>
              <a:t>How do we know that we’re awake?</a:t>
            </a:r>
          </a:p>
        </p:txBody>
      </p:sp>
      <p:pic>
        <p:nvPicPr>
          <p:cNvPr id="218" name="Shape 218"/>
          <p:cNvPicPr preferRelativeResize="0"/>
          <p:nvPr/>
        </p:nvPicPr>
        <p:blipFill>
          <a:blip r:embed="rId4">
            <a:alphaModFix/>
          </a:blip>
          <a:stretch>
            <a:fillRect/>
          </a:stretch>
        </p:blipFill>
        <p:spPr>
          <a:xfrm>
            <a:off x="4031350" y="2744624"/>
            <a:ext cx="5000624" cy="2355024"/>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pic>
        <p:nvPicPr>
          <p:cNvPr id="223" name="Shape 223"/>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224" name="Shape 22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Conclusion</a:t>
            </a:r>
          </a:p>
        </p:txBody>
      </p:sp>
      <p:sp>
        <p:nvSpPr>
          <p:cNvPr id="225" name="Shape 22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spcAft>
                <a:spcPts val="1000"/>
              </a:spcAft>
              <a:buClr>
                <a:srgbClr val="FFFFFF"/>
              </a:buClr>
            </a:pPr>
            <a:r>
              <a:rPr lang="en">
                <a:solidFill>
                  <a:srgbClr val="FFFFFF"/>
                </a:solidFill>
              </a:rPr>
              <a:t>Our perception of reality may not be the ‘true reality’, but it’s our reality, the one we’re living in everyday</a:t>
            </a:r>
          </a:p>
          <a:p>
            <a:pPr indent="-228600" lvl="0" marL="457200">
              <a:spcBef>
                <a:spcPts val="0"/>
              </a:spcBef>
              <a:buClr>
                <a:srgbClr val="FFFFFF"/>
              </a:buClr>
            </a:pPr>
            <a:r>
              <a:rPr lang="en">
                <a:solidFill>
                  <a:srgbClr val="FFFFFF"/>
                </a:solidFill>
              </a:rPr>
              <a:t>Is it really going to change how we 										live?</a:t>
            </a:r>
          </a:p>
        </p:txBody>
      </p:sp>
      <p:sp>
        <p:nvSpPr>
          <p:cNvPr id="226" name="Shape 226">
            <a:hlinkClick r:id="rId4"/>
          </p:cNvPr>
          <p:cNvSpPr/>
          <p:nvPr/>
        </p:nvSpPr>
        <p:spPr>
          <a:xfrm>
            <a:off x="4556774" y="1910825"/>
            <a:ext cx="4236399" cy="3177299"/>
          </a:xfrm>
          <a:prstGeom prst="rect">
            <a:avLst/>
          </a:prstGeom>
          <a:blipFill>
            <a:blip r:embed="rId5">
              <a:alphaModFix/>
            </a:blip>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pic>
        <p:nvPicPr>
          <p:cNvPr id="68" name="Shape 68"/>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69" name="Shape 6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Ontology</a:t>
            </a:r>
          </a:p>
        </p:txBody>
      </p:sp>
      <p:sp>
        <p:nvSpPr>
          <p:cNvPr id="70" name="Shape 70"/>
          <p:cNvSpPr txBox="1"/>
          <p:nvPr>
            <p:ph idx="1" type="body"/>
          </p:nvPr>
        </p:nvSpPr>
        <p:spPr>
          <a:xfrm>
            <a:off x="105975" y="1152150"/>
            <a:ext cx="5963400" cy="3551100"/>
          </a:xfrm>
          <a:prstGeom prst="rect">
            <a:avLst/>
          </a:prstGeom>
        </p:spPr>
        <p:txBody>
          <a:bodyPr anchorCtr="0" anchor="t" bIns="91425" lIns="91425" rIns="91425" tIns="91425">
            <a:noAutofit/>
          </a:bodyPr>
          <a:lstStyle/>
          <a:p>
            <a:pPr indent="-228600" lvl="0" marL="457200" rtl="0">
              <a:spcBef>
                <a:spcPts val="0"/>
              </a:spcBef>
              <a:spcAft>
                <a:spcPts val="1000"/>
              </a:spcAft>
              <a:buClr>
                <a:srgbClr val="FFFFFF"/>
              </a:buClr>
            </a:pPr>
            <a:r>
              <a:rPr lang="en">
                <a:solidFill>
                  <a:srgbClr val="FFFFFF"/>
                </a:solidFill>
              </a:rPr>
              <a:t>Study of the nature of reality and what exists</a:t>
            </a:r>
          </a:p>
          <a:p>
            <a:pPr indent="-228600" lvl="0" marL="457200" rtl="0">
              <a:spcBef>
                <a:spcPts val="0"/>
              </a:spcBef>
              <a:spcAft>
                <a:spcPts val="0"/>
              </a:spcAft>
              <a:buClr>
                <a:srgbClr val="FFFFFF"/>
              </a:buClr>
            </a:pPr>
            <a:r>
              <a:rPr lang="en">
                <a:solidFill>
                  <a:srgbClr val="FFFFFF"/>
                </a:solidFill>
              </a:rPr>
              <a:t>Raises many questions, such as:</a:t>
            </a:r>
          </a:p>
          <a:p>
            <a:pPr indent="-228600" lvl="1" marL="914400" rtl="0">
              <a:spcBef>
                <a:spcPts val="0"/>
              </a:spcBef>
              <a:buClr>
                <a:srgbClr val="FFFFFF"/>
              </a:buClr>
            </a:pPr>
            <a:r>
              <a:rPr lang="en">
                <a:solidFill>
                  <a:srgbClr val="FFFFFF"/>
                </a:solidFill>
              </a:rPr>
              <a:t>What can be said to exist?</a:t>
            </a:r>
          </a:p>
          <a:p>
            <a:pPr indent="-228600" lvl="1" marL="914400" rtl="0">
              <a:spcBef>
                <a:spcPts val="0"/>
              </a:spcBef>
              <a:buClr>
                <a:srgbClr val="FFFFFF"/>
              </a:buClr>
            </a:pPr>
            <a:r>
              <a:rPr lang="en">
                <a:solidFill>
                  <a:srgbClr val="FFFFFF"/>
                </a:solidFill>
              </a:rPr>
              <a:t>What are the meanings of beings?</a:t>
            </a:r>
          </a:p>
          <a:p>
            <a:pPr indent="-228600" lvl="1" marL="914400" rtl="0">
              <a:spcBef>
                <a:spcPts val="0"/>
              </a:spcBef>
              <a:spcAft>
                <a:spcPts val="1000"/>
              </a:spcAft>
              <a:buClr>
                <a:srgbClr val="FFFFFF"/>
              </a:buClr>
            </a:pPr>
            <a:r>
              <a:rPr lang="en">
                <a:solidFill>
                  <a:srgbClr val="FFFFFF"/>
                </a:solidFill>
              </a:rPr>
              <a:t>What is a thing?</a:t>
            </a:r>
          </a:p>
          <a:p>
            <a:pPr indent="0" lvl="0" marL="457200" rtl="0">
              <a:spcBef>
                <a:spcPts val="0"/>
              </a:spcBef>
              <a:buNone/>
            </a:pPr>
            <a:r>
              <a:rPr lang="en">
                <a:solidFill>
                  <a:srgbClr val="FFFFFF"/>
                </a:solidFill>
              </a:rPr>
              <a:t>Can we ever answer these questions due to our inability to perceive an entirely objective reality?</a:t>
            </a:r>
          </a:p>
        </p:txBody>
      </p:sp>
      <p:pic>
        <p:nvPicPr>
          <p:cNvPr id="71" name="Shape 71"/>
          <p:cNvPicPr preferRelativeResize="0"/>
          <p:nvPr/>
        </p:nvPicPr>
        <p:blipFill>
          <a:blip r:embed="rId4">
            <a:alphaModFix/>
          </a:blip>
          <a:stretch>
            <a:fillRect/>
          </a:stretch>
        </p:blipFill>
        <p:spPr>
          <a:xfrm>
            <a:off x="6275274" y="516225"/>
            <a:ext cx="2458400" cy="3003374"/>
          </a:xfrm>
          <a:prstGeom prst="rect">
            <a:avLst/>
          </a:prstGeom>
          <a:noFill/>
          <a:ln>
            <a:noFill/>
          </a:ln>
        </p:spPr>
      </p:pic>
      <p:sp>
        <p:nvSpPr>
          <p:cNvPr id="72" name="Shape 72"/>
          <p:cNvSpPr txBox="1"/>
          <p:nvPr/>
        </p:nvSpPr>
        <p:spPr>
          <a:xfrm>
            <a:off x="6233975" y="3519600"/>
            <a:ext cx="2541000" cy="246900"/>
          </a:xfrm>
          <a:prstGeom prst="rect">
            <a:avLst/>
          </a:prstGeom>
          <a:noFill/>
          <a:ln>
            <a:noFill/>
          </a:ln>
        </p:spPr>
        <p:txBody>
          <a:bodyPr anchorCtr="0" anchor="t" bIns="91425" lIns="91425" rIns="91425" tIns="91425">
            <a:noAutofit/>
          </a:bodyPr>
          <a:lstStyle/>
          <a:p>
            <a:pPr lvl="0">
              <a:spcBef>
                <a:spcPts val="0"/>
              </a:spcBef>
              <a:buNone/>
            </a:pPr>
            <a:r>
              <a:rPr lang="en" sz="1000">
                <a:solidFill>
                  <a:srgbClr val="FFFFFF"/>
                </a:solidFill>
              </a:rPr>
              <a:t>Parmenides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pic>
        <p:nvPicPr>
          <p:cNvPr id="77" name="Shape 77"/>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78" name="Shape 78"/>
          <p:cNvSpPr txBox="1"/>
          <p:nvPr>
            <p:ph type="title"/>
          </p:nvPr>
        </p:nvSpPr>
        <p:spPr>
          <a:xfrm>
            <a:off x="311700" y="288550"/>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Neurological Perception</a:t>
            </a:r>
          </a:p>
        </p:txBody>
      </p:sp>
      <p:sp>
        <p:nvSpPr>
          <p:cNvPr id="79" name="Shape 79"/>
          <p:cNvSpPr txBox="1"/>
          <p:nvPr/>
        </p:nvSpPr>
        <p:spPr>
          <a:xfrm>
            <a:off x="380625" y="1111000"/>
            <a:ext cx="3590100" cy="3590100"/>
          </a:xfrm>
          <a:prstGeom prst="rect">
            <a:avLst/>
          </a:prstGeom>
          <a:noFill/>
          <a:ln>
            <a:noFill/>
          </a:ln>
        </p:spPr>
        <p:txBody>
          <a:bodyPr anchorCtr="0" anchor="t" bIns="91425" lIns="91425" rIns="91425" tIns="91425">
            <a:noAutofit/>
          </a:bodyPr>
          <a:lstStyle/>
          <a:p>
            <a:pPr lvl="0">
              <a:spcBef>
                <a:spcPts val="0"/>
              </a:spcBef>
              <a:buNone/>
            </a:pPr>
            <a:r>
              <a:rPr lang="en" sz="2200">
                <a:solidFill>
                  <a:srgbClr val="FFFFFF"/>
                </a:solidFill>
              </a:rPr>
              <a:t>• Sight</a:t>
            </a:r>
          </a:p>
          <a:p>
            <a:pPr lvl="0">
              <a:spcBef>
                <a:spcPts val="0"/>
              </a:spcBef>
              <a:buNone/>
            </a:pPr>
            <a:r>
              <a:t/>
            </a:r>
            <a:endParaRPr sz="2200">
              <a:solidFill>
                <a:srgbClr val="FFFFFF"/>
              </a:solidFill>
            </a:endParaRPr>
          </a:p>
          <a:p>
            <a:pPr lvl="0">
              <a:spcBef>
                <a:spcPts val="0"/>
              </a:spcBef>
              <a:buNone/>
            </a:pPr>
            <a:r>
              <a:rPr lang="en" sz="2200">
                <a:solidFill>
                  <a:srgbClr val="FFFFFF"/>
                </a:solidFill>
              </a:rPr>
              <a:t>• Touch</a:t>
            </a:r>
          </a:p>
          <a:p>
            <a:pPr lvl="0">
              <a:spcBef>
                <a:spcPts val="0"/>
              </a:spcBef>
              <a:buNone/>
            </a:pPr>
            <a:r>
              <a:t/>
            </a:r>
            <a:endParaRPr sz="2200">
              <a:solidFill>
                <a:srgbClr val="FFFFFF"/>
              </a:solidFill>
            </a:endParaRPr>
          </a:p>
          <a:p>
            <a:pPr lvl="0">
              <a:spcBef>
                <a:spcPts val="0"/>
              </a:spcBef>
              <a:buNone/>
            </a:pPr>
            <a:r>
              <a:rPr lang="en" sz="2200">
                <a:solidFill>
                  <a:srgbClr val="FFFFFF"/>
                </a:solidFill>
              </a:rPr>
              <a:t>• Smell</a:t>
            </a:r>
          </a:p>
          <a:p>
            <a:pPr lvl="0">
              <a:spcBef>
                <a:spcPts val="0"/>
              </a:spcBef>
              <a:buNone/>
            </a:pPr>
            <a:r>
              <a:t/>
            </a:r>
            <a:endParaRPr sz="2200">
              <a:solidFill>
                <a:srgbClr val="FFFFFF"/>
              </a:solidFill>
            </a:endParaRPr>
          </a:p>
          <a:p>
            <a:pPr lvl="0">
              <a:spcBef>
                <a:spcPts val="0"/>
              </a:spcBef>
              <a:buNone/>
            </a:pPr>
            <a:r>
              <a:rPr lang="en" sz="2200">
                <a:solidFill>
                  <a:srgbClr val="FFFFFF"/>
                </a:solidFill>
              </a:rPr>
              <a:t>• Taste</a:t>
            </a:r>
          </a:p>
          <a:p>
            <a:pPr lvl="0">
              <a:spcBef>
                <a:spcPts val="0"/>
              </a:spcBef>
              <a:buNone/>
            </a:pPr>
            <a:r>
              <a:t/>
            </a:r>
            <a:endParaRPr sz="2200">
              <a:solidFill>
                <a:srgbClr val="FFFFFF"/>
              </a:solidFill>
            </a:endParaRPr>
          </a:p>
          <a:p>
            <a:pPr lvl="0">
              <a:spcBef>
                <a:spcPts val="0"/>
              </a:spcBef>
              <a:buNone/>
            </a:pPr>
            <a:r>
              <a:rPr lang="en" sz="2200">
                <a:solidFill>
                  <a:srgbClr val="FFFFFF"/>
                </a:solidFill>
              </a:rPr>
              <a:t>• Hearing</a:t>
            </a:r>
          </a:p>
          <a:p>
            <a:pPr lvl="0">
              <a:spcBef>
                <a:spcPts val="0"/>
              </a:spcBef>
              <a:buNone/>
            </a:pPr>
            <a:r>
              <a:t/>
            </a:r>
            <a:endParaRPr>
              <a:solidFill>
                <a:srgbClr val="FFFFFF"/>
              </a:solidFill>
            </a:endParaRPr>
          </a:p>
          <a:p>
            <a:pPr lvl="0">
              <a:spcBef>
                <a:spcPts val="0"/>
              </a:spcBef>
              <a:buNone/>
            </a:pPr>
            <a:r>
              <a:t/>
            </a:r>
            <a:endParaRPr>
              <a:solidFill>
                <a:srgbClr val="FFFFFF"/>
              </a:solidFill>
            </a:endParaRPr>
          </a:p>
        </p:txBody>
      </p:sp>
      <p:pic>
        <p:nvPicPr>
          <p:cNvPr id="80" name="Shape 80"/>
          <p:cNvPicPr preferRelativeResize="0"/>
          <p:nvPr/>
        </p:nvPicPr>
        <p:blipFill>
          <a:blip r:embed="rId4">
            <a:alphaModFix/>
          </a:blip>
          <a:stretch>
            <a:fillRect/>
          </a:stretch>
        </p:blipFill>
        <p:spPr>
          <a:xfrm>
            <a:off x="3478350" y="861250"/>
            <a:ext cx="4946424" cy="3808751"/>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86" name="Shape 8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Perception vs Reality</a:t>
            </a:r>
          </a:p>
        </p:txBody>
      </p:sp>
      <p:sp>
        <p:nvSpPr>
          <p:cNvPr id="87" name="Shape 87"/>
          <p:cNvSpPr txBox="1"/>
          <p:nvPr>
            <p:ph idx="1" type="body"/>
          </p:nvPr>
        </p:nvSpPr>
        <p:spPr>
          <a:xfrm>
            <a:off x="311700" y="1152475"/>
            <a:ext cx="8520600" cy="1458300"/>
          </a:xfrm>
          <a:prstGeom prst="rect">
            <a:avLst/>
          </a:prstGeom>
        </p:spPr>
        <p:txBody>
          <a:bodyPr anchorCtr="0" anchor="t" bIns="91425" lIns="91425" rIns="91425" tIns="91425">
            <a:noAutofit/>
          </a:bodyPr>
          <a:lstStyle/>
          <a:p>
            <a:pPr indent="-228600" lvl="0" marL="457200" rtl="0">
              <a:spcBef>
                <a:spcPts val="0"/>
              </a:spcBef>
              <a:spcAft>
                <a:spcPts val="1000"/>
              </a:spcAft>
              <a:buClr>
                <a:srgbClr val="FFFFFF"/>
              </a:buClr>
            </a:pPr>
            <a:r>
              <a:rPr lang="en">
                <a:solidFill>
                  <a:srgbClr val="FFFFFF"/>
                </a:solidFill>
              </a:rPr>
              <a:t>All of our sensory perception is controlled by our brain</a:t>
            </a:r>
          </a:p>
          <a:p>
            <a:pPr indent="-228600" lvl="0" marL="457200" rtl="0">
              <a:spcBef>
                <a:spcPts val="0"/>
              </a:spcBef>
              <a:spcAft>
                <a:spcPts val="1000"/>
              </a:spcAft>
              <a:buClr>
                <a:srgbClr val="FFFFFF"/>
              </a:buClr>
            </a:pPr>
            <a:r>
              <a:rPr lang="en">
                <a:solidFill>
                  <a:srgbClr val="FFFFFF"/>
                </a:solidFill>
              </a:rPr>
              <a:t>One part of our body is in control of our understanding of the world</a:t>
            </a:r>
          </a:p>
          <a:p>
            <a:pPr lvl="0" rtl="0">
              <a:spcBef>
                <a:spcPts val="0"/>
              </a:spcBef>
              <a:spcAft>
                <a:spcPts val="1000"/>
              </a:spcAft>
              <a:buNone/>
            </a:pPr>
            <a:r>
              <a:t/>
            </a:r>
            <a:endParaRPr>
              <a:solidFill>
                <a:srgbClr val="FFFFFF"/>
              </a:solidFill>
            </a:endParaRPr>
          </a:p>
        </p:txBody>
      </p:sp>
      <p:pic>
        <p:nvPicPr>
          <p:cNvPr id="88" name="Shape 88"/>
          <p:cNvPicPr preferRelativeResize="0"/>
          <p:nvPr/>
        </p:nvPicPr>
        <p:blipFill>
          <a:blip r:embed="rId4">
            <a:alphaModFix/>
          </a:blip>
          <a:stretch>
            <a:fillRect/>
          </a:stretch>
        </p:blipFill>
        <p:spPr>
          <a:xfrm>
            <a:off x="4678174" y="2468875"/>
            <a:ext cx="4270274" cy="2518199"/>
          </a:xfrm>
          <a:prstGeom prst="rect">
            <a:avLst/>
          </a:prstGeom>
          <a:noFill/>
          <a:ln>
            <a:noFill/>
          </a:ln>
        </p:spPr>
      </p:pic>
      <p:sp>
        <p:nvSpPr>
          <p:cNvPr id="89" name="Shape 89"/>
          <p:cNvSpPr txBox="1"/>
          <p:nvPr/>
        </p:nvSpPr>
        <p:spPr>
          <a:xfrm>
            <a:off x="311700" y="2468875"/>
            <a:ext cx="4518900" cy="20730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spcAft>
                <a:spcPts val="1000"/>
              </a:spcAft>
              <a:buClr>
                <a:srgbClr val="FFFFFF"/>
              </a:buClr>
              <a:buSzPct val="100000"/>
            </a:pPr>
            <a:r>
              <a:rPr lang="en" sz="1800">
                <a:solidFill>
                  <a:srgbClr val="FFFFFF"/>
                </a:solidFill>
              </a:rPr>
              <a:t>If our brain is deceived, our perception of the world is also deceived</a:t>
            </a:r>
          </a:p>
          <a:p>
            <a:pPr indent="-342900" lvl="0" marL="457200" rtl="0">
              <a:lnSpc>
                <a:spcPct val="115000"/>
              </a:lnSpc>
              <a:spcBef>
                <a:spcPts val="0"/>
              </a:spcBef>
              <a:spcAft>
                <a:spcPts val="1000"/>
              </a:spcAft>
              <a:buClr>
                <a:srgbClr val="FFFFFF"/>
              </a:buClr>
              <a:buSzPct val="100000"/>
            </a:pPr>
            <a:r>
              <a:rPr lang="en" sz="1800">
                <a:solidFill>
                  <a:srgbClr val="FFFFFF"/>
                </a:solidFill>
              </a:rPr>
              <a:t>Optical illusions are a great example of how our mind can be tricked</a:t>
            </a:r>
          </a:p>
          <a:p>
            <a:pPr lvl="0">
              <a:spcBef>
                <a:spcPts val="0"/>
              </a:spcBef>
              <a:buNone/>
            </a:pPr>
            <a:r>
              <a:t/>
            </a:r>
            <a:endParaRPr>
              <a:solidFill>
                <a:srgbClr val="FFFFFF"/>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1483625" y="255450"/>
            <a:ext cx="6176750" cy="463257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2370987" y="181450"/>
            <a:ext cx="4402025" cy="47806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444712" y="704049"/>
            <a:ext cx="8254575" cy="36180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0" y="-41149"/>
            <a:ext cx="9270876" cy="6017925"/>
          </a:xfrm>
          <a:prstGeom prst="rect">
            <a:avLst/>
          </a:prstGeom>
          <a:noFill/>
          <a:ln>
            <a:noFill/>
          </a:ln>
        </p:spPr>
      </p:pic>
      <p:sp>
        <p:nvSpPr>
          <p:cNvPr id="110" name="Shape 11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solidFill>
                  <a:srgbClr val="FFFFFF"/>
                </a:solidFill>
                <a:latin typeface="Times New Roman"/>
                <a:ea typeface="Times New Roman"/>
                <a:cs typeface="Times New Roman"/>
                <a:sym typeface="Times New Roman"/>
              </a:rPr>
              <a:t>What We Don’t See</a:t>
            </a:r>
          </a:p>
        </p:txBody>
      </p:sp>
      <p:sp>
        <p:nvSpPr>
          <p:cNvPr id="111" name="Shape 111"/>
          <p:cNvSpPr txBox="1"/>
          <p:nvPr>
            <p:ph idx="1" type="body"/>
          </p:nvPr>
        </p:nvSpPr>
        <p:spPr>
          <a:xfrm>
            <a:off x="311700" y="1152475"/>
            <a:ext cx="8520600" cy="1047600"/>
          </a:xfrm>
          <a:prstGeom prst="rect">
            <a:avLst/>
          </a:prstGeom>
        </p:spPr>
        <p:txBody>
          <a:bodyPr anchorCtr="0" anchor="t" bIns="91425" lIns="91425" rIns="91425" tIns="91425">
            <a:noAutofit/>
          </a:bodyPr>
          <a:lstStyle/>
          <a:p>
            <a:pPr indent="-228600" lvl="0" marL="457200" rtl="0">
              <a:spcBef>
                <a:spcPts val="0"/>
              </a:spcBef>
              <a:spcAft>
                <a:spcPts val="1000"/>
              </a:spcAft>
              <a:buClr>
                <a:srgbClr val="FFFFFF"/>
              </a:buClr>
            </a:pPr>
            <a:r>
              <a:rPr lang="en">
                <a:solidFill>
                  <a:srgbClr val="FFFFFF"/>
                </a:solidFill>
              </a:rPr>
              <a:t>Our brain is also deprived of all the possible information out in the world</a:t>
            </a:r>
          </a:p>
          <a:p>
            <a:pPr lvl="0" rtl="0">
              <a:spcBef>
                <a:spcPts val="0"/>
              </a:spcBef>
              <a:spcAft>
                <a:spcPts val="1000"/>
              </a:spcAft>
              <a:buNone/>
            </a:pPr>
            <a:r>
              <a:t/>
            </a:r>
            <a:endParaRPr>
              <a:solidFill>
                <a:srgbClr val="FFFFFF"/>
              </a:solidFill>
            </a:endParaRPr>
          </a:p>
          <a:p>
            <a:pPr lvl="0" rtl="0">
              <a:spcBef>
                <a:spcPts val="0"/>
              </a:spcBef>
              <a:buNone/>
            </a:pPr>
            <a:r>
              <a:t/>
            </a:r>
            <a:endParaRPr>
              <a:solidFill>
                <a:srgbClr val="FFFFFF"/>
              </a:solidFill>
            </a:endParaRPr>
          </a:p>
          <a:p>
            <a:pPr lvl="0">
              <a:spcBef>
                <a:spcPts val="0"/>
              </a:spcBef>
              <a:buNone/>
            </a:pPr>
            <a:r>
              <a:t/>
            </a:r>
            <a:endParaRPr>
              <a:solidFill>
                <a:srgbClr val="FFFFFF"/>
              </a:solidFill>
            </a:endParaRPr>
          </a:p>
        </p:txBody>
      </p:sp>
      <p:sp>
        <p:nvSpPr>
          <p:cNvPr id="112" name="Shape 112"/>
          <p:cNvSpPr txBox="1"/>
          <p:nvPr/>
        </p:nvSpPr>
        <p:spPr>
          <a:xfrm>
            <a:off x="311700" y="1597875"/>
            <a:ext cx="3785400" cy="2288400"/>
          </a:xfrm>
          <a:prstGeom prst="rect">
            <a:avLst/>
          </a:prstGeom>
          <a:noFill/>
          <a:ln>
            <a:noFill/>
          </a:ln>
        </p:spPr>
        <p:txBody>
          <a:bodyPr anchorCtr="0" anchor="t" bIns="91425" lIns="91425" rIns="91425" tIns="91425">
            <a:noAutofit/>
          </a:bodyPr>
          <a:lstStyle/>
          <a:p>
            <a:pPr indent="-342900" lvl="0" marL="457200" rtl="0">
              <a:spcBef>
                <a:spcPts val="0"/>
              </a:spcBef>
              <a:buClr>
                <a:srgbClr val="FFFFFF"/>
              </a:buClr>
              <a:buSzPct val="100000"/>
              <a:buChar char="●"/>
            </a:pPr>
            <a:r>
              <a:rPr lang="en" sz="1800">
                <a:solidFill>
                  <a:srgbClr val="FFFFFF"/>
                </a:solidFill>
              </a:rPr>
              <a:t>We can be deceived, but also omit information completely</a:t>
            </a:r>
          </a:p>
          <a:p>
            <a:pPr indent="-342900" lvl="0" marL="457200">
              <a:spcBef>
                <a:spcPts val="1000"/>
              </a:spcBef>
              <a:spcAft>
                <a:spcPts val="0"/>
              </a:spcAft>
              <a:buClr>
                <a:srgbClr val="FFFFFF"/>
              </a:buClr>
              <a:buSzPct val="100000"/>
              <a:buChar char="●"/>
            </a:pPr>
            <a:r>
              <a:rPr lang="en" sz="1800">
                <a:solidFill>
                  <a:srgbClr val="FFFFFF"/>
                </a:solidFill>
              </a:rPr>
              <a:t>Visible light, or the light we see makes up only a tiny fraction of all the information that is available to us.</a:t>
            </a:r>
          </a:p>
        </p:txBody>
      </p:sp>
      <p:pic>
        <p:nvPicPr>
          <p:cNvPr id="113" name="Shape 113"/>
          <p:cNvPicPr preferRelativeResize="0"/>
          <p:nvPr/>
        </p:nvPicPr>
        <p:blipFill>
          <a:blip r:embed="rId4">
            <a:alphaModFix/>
          </a:blip>
          <a:stretch>
            <a:fillRect/>
          </a:stretch>
        </p:blipFill>
        <p:spPr>
          <a:xfrm>
            <a:off x="4097100" y="1597874"/>
            <a:ext cx="4478575" cy="31014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